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5.xml" ContentType="application/vnd.openxmlformats-officedocument.customXmlProperties+xml"/>
  <Override PartName="/customXml/item13.xml" ContentType="application/xml"/>
  <Override PartName="/customXml/item1.xml" ContentType="application/xml"/>
  <Override PartName="/customXml/itemProps1.xml" ContentType="application/vnd.openxmlformats-officedocument.customXmlProperties+xml"/>
  <Override PartName="/customXml/itemProps26.xml" ContentType="application/vnd.openxmlformats-officedocument.customXmlProperties+xml"/>
  <Override PartName="/customXml/item14.xml" ContentType="application/xml"/>
  <Override PartName="/customXml/item2.xml" ContentType="application/xml"/>
  <Override PartName="/customXml/item3.xml" ContentType="application/xml"/>
  <Override PartName="/customXml/itemProps27.xml" ContentType="application/vnd.openxmlformats-officedocument.customXmlProperties+xml"/>
  <Override PartName="/customXml/itemProps2.xml" ContentType="application/vnd.openxmlformats-officedocument.customXmlProperties+xml"/>
  <Override PartName="/customXml/item15.xml" ContentType="application/xml"/>
  <Override PartName="/customXml/item4.xml" ContentType="application/xml"/>
  <Override PartName="/customXml/itemProps28.xml" ContentType="application/vnd.openxmlformats-officedocument.customXmlProperties+xml"/>
  <Override PartName="/customXml/itemProps3.xml" ContentType="application/vnd.openxmlformats-officedocument.customXmlProperties+xml"/>
  <Override PartName="/customXml/item16.xml" ContentType="application/xml"/>
  <Override PartName="/customXml/item5.xml" ContentType="application/xml"/>
  <Override PartName="/customXml/itemProps29.xml" ContentType="application/vnd.openxmlformats-officedocument.customXmlProperties+xml"/>
  <Override PartName="/customXml/itemProps4.xml" ContentType="application/vnd.openxmlformats-officedocument.customXmlProperties+xml"/>
  <Override PartName="/customXml/item17.xml" ContentType="application/xml"/>
  <Override PartName="/customXml/itemProps5.xml" ContentType="application/vnd.openxmlformats-officedocument.customXmlProperties+xml"/>
  <Override PartName="/customXml/item6.xml" ContentType="application/xml"/>
  <Override PartName="/customXml/item18.xml" ContentType="application/xml"/>
  <Override PartName="/customXml/itemProps6.xml" ContentType="application/vnd.openxmlformats-officedocument.customXmlProperties+xml"/>
  <Override PartName="/customXml/item7.xml" ContentType="application/xml"/>
  <Override PartName="/customXml/item19.xml" ContentType="application/xml"/>
  <Override PartName="/customXml/itemProps7.xml" ContentType="application/vnd.openxmlformats-officedocument.customXmlProperties+xml"/>
  <Override PartName="/customXml/item8.xml" ContentType="application/xml"/>
  <Override PartName="/customXml/item30.xml" ContentType="application/xml"/>
  <Override PartName="/customXml/itemProps8.xml" ContentType="application/vnd.openxmlformats-officedocument.customXmlProperties+xml"/>
  <Override PartName="/customXml/item9.xml" ContentType="application/xml"/>
  <Override PartName="/customXml/item31.xml" ContentType="application/xml"/>
  <Override PartName="/customXml/itemProps9.xml" ContentType="application/vnd.openxmlformats-officedocument.customXmlProperties+xml"/>
  <Override PartName="/customXml/item32.xml" ContentType="application/xml"/>
  <Override PartName="/customXml/item10.xml" ContentType="application/xml"/>
  <Override PartName="/customXml/itemProps22.xml" ContentType="application/vnd.openxmlformats-officedocument.customXmlProperties+xml"/>
  <Override PartName="/customXml/itemProps10.xml" ContentType="application/vnd.openxmlformats-officedocument.customXmlProperties+xml"/>
  <Override PartName="/customXml/item11.xml" ContentType="application/xml"/>
  <Override PartName="/customXml/itemProps23.xml" ContentType="application/vnd.openxmlformats-officedocument.customXmlProperties+xml"/>
  <Override PartName="/customXml/itemProps11.xml" ContentType="application/vnd.openxmlformats-officedocument.customXmlProperties+xml"/>
  <Override PartName="/customXml/item12.xml" ContentType="application/xml"/>
  <Override PartName="/customXml/itemProps24.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20.xml" ContentType="application/xml"/>
  <Override PartName="/customXml/itemProps32.xml" ContentType="application/vnd.openxmlformats-officedocument.customXmlProperties+xml"/>
  <Override PartName="/customXml/itemProps20.xml" ContentType="application/vnd.openxmlformats-officedocument.customXmlProperties+xml"/>
  <Override PartName="/customXml/item21.xml" ContentType="application/xml"/>
  <Override PartName="/customXml/itemProps21.xml" ContentType="application/vnd.openxmlformats-officedocument.customXmlProperties+xml"/>
  <Override PartName="/customXml/item22.xml" ContentType="application/xml"/>
  <Override PartName="/customXml/item23.xml" ContentType="application/xml"/>
  <Override PartName="/customXml/item24.xml" ContentType="application/xml"/>
  <Override PartName="/customXml/item25.xml" ContentType="application/xml"/>
  <Override PartName="/customXml/item26.xml" ContentType="application/xml"/>
  <Override PartName="/customXml/item27.xml" ContentType="application/xml"/>
  <Override PartName="/customXml/item28.xml" ContentType="application/xml"/>
  <Override PartName="/customXml/item29.xml" ContentType="application/xml"/>
  <Override PartName="/customXml/itemProps30.xml" ContentType="application/vnd.openxmlformats-officedocument.customXmlProperties+xml"/>
  <Override PartName="/customXml/itemProps31.xml" ContentType="application/vnd.openxmlformats-officedocument.customXmlProperties+xml"/>
  <Override PartName="/customXml/_rels/item5.xml.rels" ContentType="application/vnd.openxmlformats-package.relationships+xml"/>
  <Override PartName="/customXml/_rels/item13.xml.rels" ContentType="application/vnd.openxmlformats-package.relationships+xml"/>
  <Override PartName="/customXml/_rels/item1.xml.rels" ContentType="application/vnd.openxmlformats-package.relationships+xml"/>
  <Override PartName="/customXml/_rels/item9.xml.rels" ContentType="application/vnd.openxmlformats-package.relationships+xml"/>
  <Override PartName="/customXml/_rels/item17.xml.rels" ContentType="application/vnd.openxmlformats-package.relationships+xml"/>
  <Override PartName="/customXml/_rels/item6.xml.rels" ContentType="application/vnd.openxmlformats-package.relationships+xml"/>
  <Override PartName="/customXml/_rels/item14.xml.rels" ContentType="application/vnd.openxmlformats-package.relationships+xml"/>
  <Override PartName="/customXml/_rels/item10.xml.rels" ContentType="application/vnd.openxmlformats-package.relationships+xml"/>
  <Override PartName="/customXml/_rels/item2.xml.rels" ContentType="application/vnd.openxmlformats-package.relationships+xml"/>
  <Override PartName="/customXml/_rels/item15.xml.rels" ContentType="application/vnd.openxmlformats-package.relationships+xml"/>
  <Override PartName="/customXml/_rels/item7.xml.rels" ContentType="application/vnd.openxmlformats-package.relationships+xml"/>
  <Override PartName="/customXml/_rels/item3.xml.rels" ContentType="application/vnd.openxmlformats-package.relationships+xml"/>
  <Override PartName="/customXml/_rels/item11.xml.rels" ContentType="application/vnd.openxmlformats-package.relationships+xml"/>
  <Override PartName="/customXml/_rels/item16.xml.rels" ContentType="application/vnd.openxmlformats-package.relationships+xml"/>
  <Override PartName="/customXml/_rels/item8.xml.rels" ContentType="application/vnd.openxmlformats-package.relationships+xml"/>
  <Override PartName="/customXml/_rels/item4.xml.rels" ContentType="application/vnd.openxmlformats-package.relationships+xml"/>
  <Override PartName="/customXml/_rels/item12.xml.rels" ContentType="application/vnd.openxmlformats-package.relationships+xml"/>
  <Override PartName="/customXml/_rels/item18.xml.rels" ContentType="application/vnd.openxmlformats-package.relationships+xml"/>
  <Override PartName="/customXml/_rels/item19.xml.rels" ContentType="application/vnd.openxmlformats-package.relationships+xml"/>
  <Override PartName="/customXml/_rels/item30.xml.rels" ContentType="application/vnd.openxmlformats-package.relationships+xml"/>
  <Override PartName="/customXml/_rels/item31.xml.rels" ContentType="application/vnd.openxmlformats-package.relationships+xml"/>
  <Override PartName="/customXml/_rels/item32.xml.rels" ContentType="application/vnd.openxmlformats-package.relationships+xml"/>
  <Override PartName="/customXml/_rels/item20.xml.rels" ContentType="application/vnd.openxmlformats-package.relationships+xml"/>
  <Override PartName="/customXml/_rels/item21.xml.rels" ContentType="application/vnd.openxmlformats-package.relationships+xml"/>
  <Override PartName="/customXml/_rels/item22.xml.rels" ContentType="application/vnd.openxmlformats-package.relationships+xml"/>
  <Override PartName="/customXml/_rels/item23.xml.rels" ContentType="application/vnd.openxmlformats-package.relationships+xml"/>
  <Override PartName="/customXml/_rels/item24.xml.rels" ContentType="application/vnd.openxmlformats-package.relationships+xml"/>
  <Override PartName="/customXml/_rels/item25.xml.rels" ContentType="application/vnd.openxmlformats-package.relationships+xml"/>
  <Override PartName="/customXml/_rels/item26.xml.rels" ContentType="application/vnd.openxmlformats-package.relationships+xml"/>
  <Override PartName="/customXml/_rels/item27.xml.rels" ContentType="application/vnd.openxmlformats-package.relationships+xml"/>
  <Override PartName="/customXml/_rels/item28.xml.rels" ContentType="application/vnd.openxmlformats-package.relationships+xml"/>
  <Override PartName="/customXml/_rels/item29.xml.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_rels/notesSlide23.xml.rels" ContentType="application/vnd.openxmlformats-package.relationships+xml"/>
  <Override PartName="/ppt/notesSlides/_rels/notesSlide29.xml.rels" ContentType="application/vnd.openxmlformats-package.relationships+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media/image1.png" ContentType="image/png"/>
  <Override PartName="/ppt/media/image51.jpeg" ContentType="image/jpeg"/>
  <Override PartName="/ppt/media/image9.png" ContentType="image/png"/>
  <Override PartName="/ppt/media/image56.jpeg" ContentType="image/jpeg"/>
  <Override PartName="/ppt/media/image2.png" ContentType="image/png"/>
  <Override PartName="/ppt/media/image59.png" ContentType="image/png"/>
  <Override PartName="/ppt/media/image3.png" ContentType="image/png"/>
  <Override PartName="/ppt/media/image70.png" ContentType="image/png"/>
  <Override PartName="/ppt/media/image4.png" ContentType="image/png"/>
  <Override PartName="/ppt/media/image45.jpeg" ContentType="image/jpeg"/>
  <Override PartName="/ppt/media/image71.png" ContentType="image/png"/>
  <Override PartName="/ppt/media/image5.png" ContentType="image/png"/>
  <Override PartName="/ppt/media/image6.png" ContentType="image/png"/>
  <Override PartName="/ppt/media/image34.jpeg" ContentType="image/jpeg"/>
  <Override PartName="/ppt/media/image7.png" ContentType="image/png"/>
  <Override PartName="/ppt/media/image8.png" ContentType="image/png"/>
  <Override PartName="/ppt/media/image10.png" ContentType="image/png"/>
  <Override PartName="/ppt/media/image11.png" ContentType="image/png"/>
  <Override PartName="/ppt/media/image57.jpeg" ContentType="image/jpe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29.wmf" ContentType="image/x-wmf"/>
  <Override PartName="/ppt/media/image18.png" ContentType="image/png"/>
  <Override PartName="/ppt/media/image52.jpeg" ContentType="image/jpeg"/>
  <Override PartName="/ppt/media/image19.png" ContentType="image/png"/>
  <Override PartName="/ppt/media/image20.png" ContentType="image/png"/>
  <Override PartName="/ppt/media/image40.jpeg" ContentType="image/jpeg"/>
  <Override PartName="/ppt/media/image21.png" ContentType="image/png"/>
  <Override PartName="/ppt/media/image58.jpeg" ContentType="image/jpeg"/>
  <Override PartName="/ppt/media/image22.png" ContentType="image/png"/>
  <Override PartName="/ppt/media/image23.png" ContentType="image/png"/>
  <Override PartName="/ppt/media/image47.jpeg" ContentType="image/jpeg"/>
  <Override PartName="/ppt/media/image24.png" ContentType="image/png"/>
  <Override PartName="/ppt/media/image25.jpeg" ContentType="image/jpeg"/>
  <Override PartName="/ppt/media/image26.png" ContentType="image/png"/>
  <Override PartName="/ppt/media/image27.jpeg" ContentType="image/jpeg"/>
  <Override PartName="/ppt/media/image28.png" ContentType="image/png"/>
  <Override PartName="/ppt/media/image30.png" ContentType="image/png"/>
  <Override PartName="/ppt/media/image41.jpeg" ContentType="image/jpeg"/>
  <Override PartName="/ppt/media/image31.jpeg" ContentType="image/jpeg"/>
  <Override PartName="/ppt/media/image32.jpeg" ContentType="image/jpeg"/>
  <Override PartName="/ppt/media/image33.jpeg" ContentType="image/jpeg"/>
  <Override PartName="/ppt/media/image62.png" ContentType="image/png"/>
  <Override PartName="/ppt/media/image35.png" ContentType="image/png"/>
  <Override PartName="/ppt/media/image37.jpeg" ContentType="image/jpeg"/>
  <Override PartName="/ppt/media/image36.jpeg" ContentType="image/jpeg"/>
  <Override PartName="/ppt/media/image38.jpeg" ContentType="image/jpeg"/>
  <Override PartName="/ppt/media/image39.png" ContentType="image/png"/>
  <Override PartName="/ppt/media/image42.jpeg" ContentType="image/jpeg"/>
  <Override PartName="/ppt/media/image43.jpeg" ContentType="image/jpeg"/>
  <Override PartName="/ppt/media/image44.jpeg" ContentType="image/jpeg"/>
  <Override PartName="/ppt/media/image46.png" ContentType="image/png"/>
  <Override PartName="/ppt/media/image48.jpeg" ContentType="image/jpeg"/>
  <Override PartName="/ppt/media/image49.jpeg" ContentType="image/jpeg"/>
  <Override PartName="/ppt/media/image50.jpeg" ContentType="image/jpeg"/>
  <Override PartName="/ppt/media/image65.png" ContentType="image/png"/>
  <Override PartName="/ppt/media/image53.png" ContentType="image/png"/>
  <Override PartName="/ppt/media/image60.jpeg" ContentType="image/jpeg"/>
  <Override PartName="/ppt/media/image54.jpeg" ContentType="image/jpeg"/>
  <Override PartName="/ppt/media/image55.jpeg" ContentType="image/jpeg"/>
  <Override PartName="/ppt/media/image61.png" ContentType="image/png"/>
  <Override PartName="/ppt/media/image63.png" ContentType="image/png"/>
  <Override PartName="/ppt/media/image64.png" ContentType="image/png"/>
  <Override PartName="/ppt/media/image66.png" ContentType="image/png"/>
  <Override PartName="/ppt/media/image67.png" ContentType="image/png"/>
  <Override PartName="/ppt/media/image68.png" ContentType="image/png"/>
  <Override PartName="/ppt/media/image69.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customXml" Target="../customXml/item4.xml"/><Relationship Id="rId8" Type="http://schemas.openxmlformats.org/officeDocument/2006/relationships/customXml" Target="../customXml/item5.xml"/><Relationship Id="rId9" Type="http://schemas.openxmlformats.org/officeDocument/2006/relationships/customXml" Target="../customXml/item6.xml"/><Relationship Id="rId10" Type="http://schemas.openxmlformats.org/officeDocument/2006/relationships/customXml" Target="../customXml/item7.xml"/><Relationship Id="rId11" Type="http://schemas.openxmlformats.org/officeDocument/2006/relationships/customXml" Target="../customXml/item8.xml"/><Relationship Id="rId12" Type="http://schemas.openxmlformats.org/officeDocument/2006/relationships/customXml" Target="../customXml/item9.xml"/><Relationship Id="rId13" Type="http://schemas.openxmlformats.org/officeDocument/2006/relationships/customXml" Target="../customXml/item10.xml"/><Relationship Id="rId14" Type="http://schemas.openxmlformats.org/officeDocument/2006/relationships/customXml" Target="../customXml/item11.xml"/><Relationship Id="rId15" Type="http://schemas.openxmlformats.org/officeDocument/2006/relationships/customXml" Target="../customXml/item12.xml"/><Relationship Id="rId16" Type="http://schemas.openxmlformats.org/officeDocument/2006/relationships/customXml" Target="../customXml/item13.xml"/><Relationship Id="rId17" Type="http://schemas.openxmlformats.org/officeDocument/2006/relationships/customXml" Target="../customXml/item14.xml"/><Relationship Id="rId18" Type="http://schemas.openxmlformats.org/officeDocument/2006/relationships/customXml" Target="../customXml/item15.xml"/><Relationship Id="rId19" Type="http://schemas.openxmlformats.org/officeDocument/2006/relationships/customXml" Target="../customXml/item16.xml"/><Relationship Id="rId20" Type="http://schemas.openxmlformats.org/officeDocument/2006/relationships/customXml" Target="../customXml/item17.xml"/><Relationship Id="rId21" Type="http://schemas.openxmlformats.org/officeDocument/2006/relationships/customXml" Target="../customXml/item18.xml"/><Relationship Id="rId22" Type="http://schemas.openxmlformats.org/officeDocument/2006/relationships/customXml" Target="../customXml/item19.xml"/><Relationship Id="rId23" Type="http://schemas.openxmlformats.org/officeDocument/2006/relationships/customXml" Target="../customXml/item20.xml"/><Relationship Id="rId24" Type="http://schemas.openxmlformats.org/officeDocument/2006/relationships/customXml" Target="../customXml/item21.xml"/><Relationship Id="rId25" Type="http://schemas.openxmlformats.org/officeDocument/2006/relationships/customXml" Target="../customXml/item22.xml"/><Relationship Id="rId26" Type="http://schemas.openxmlformats.org/officeDocument/2006/relationships/customXml" Target="../customXml/item23.xml"/><Relationship Id="rId27" Type="http://schemas.openxmlformats.org/officeDocument/2006/relationships/customXml" Target="../customXml/item24.xml"/><Relationship Id="rId28" Type="http://schemas.openxmlformats.org/officeDocument/2006/relationships/customXml" Target="../customXml/item25.xml"/><Relationship Id="rId29" Type="http://schemas.openxmlformats.org/officeDocument/2006/relationships/customXml" Target="../customXml/item26.xml"/><Relationship Id="rId30" Type="http://schemas.openxmlformats.org/officeDocument/2006/relationships/customXml" Target="../customXml/item27.xml"/><Relationship Id="rId31" Type="http://schemas.openxmlformats.org/officeDocument/2006/relationships/customXml" Target="../customXml/item28.xml"/><Relationship Id="rId32" Type="http://schemas.openxmlformats.org/officeDocument/2006/relationships/customXml" Target="../customXml/item29.xml"/><Relationship Id="rId33" Type="http://schemas.openxmlformats.org/officeDocument/2006/relationships/customXml" Target="../customXml/item30.xml"/><Relationship Id="rId34" Type="http://schemas.openxmlformats.org/officeDocument/2006/relationships/customXml" Target="../customXml/item31.xml"/><Relationship Id="rId35" Type="http://schemas.openxmlformats.org/officeDocument/2006/relationships/customXml" Target="../customXml/item32.xml"/><Relationship Id="rId36"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Lst>
  <p:sldSz cx="12192000" cy="6858000"/>
  <p:notesSz cx="7010400" cy="9296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40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40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 </a:t>
            </a:r>
            <a:endParaRPr b="0" lang="en-US" sz="1400" spc="-1" strike="noStrike">
              <a:latin typeface="Times New Roman"/>
            </a:endParaRPr>
          </a:p>
        </p:txBody>
      </p:sp>
      <p:sp>
        <p:nvSpPr>
          <p:cNvPr id="40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 </a:t>
            </a:r>
            <a:endParaRPr b="0" lang="en-US" sz="1400" spc="-1" strike="noStrike">
              <a:latin typeface="Times New Roman"/>
            </a:endParaRPr>
          </a:p>
        </p:txBody>
      </p:sp>
      <p:sp>
        <p:nvSpPr>
          <p:cNvPr id="41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 </a:t>
            </a:r>
            <a:endParaRPr b="0" lang="en-US" sz="1400" spc="-1" strike="noStrike">
              <a:latin typeface="Times New Roman"/>
            </a:endParaRPr>
          </a:p>
        </p:txBody>
      </p:sp>
      <p:sp>
        <p:nvSpPr>
          <p:cNvPr id="41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4C7A248E-B53C-403C-8C48-BB841E3C038A}"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PlaceHolder 1"/>
          <p:cNvSpPr>
            <a:spLocks noGrp="1"/>
          </p:cNvSpPr>
          <p:nvPr>
            <p:ph type="sldImg"/>
          </p:nvPr>
        </p:nvSpPr>
        <p:spPr>
          <a:xfrm>
            <a:off x="717480" y="1162080"/>
            <a:ext cx="5569920" cy="3131640"/>
          </a:xfrm>
          <a:prstGeom prst="rect">
            <a:avLst/>
          </a:prstGeom>
        </p:spPr>
      </p:sp>
      <p:sp>
        <p:nvSpPr>
          <p:cNvPr id="1015" name="PlaceHolder 2"/>
          <p:cNvSpPr>
            <a:spLocks noGrp="1"/>
          </p:cNvSpPr>
          <p:nvPr>
            <p:ph type="body"/>
          </p:nvPr>
        </p:nvSpPr>
        <p:spPr>
          <a:xfrm>
            <a:off x="700920" y="4473720"/>
            <a:ext cx="5603040" cy="3655080"/>
          </a:xfrm>
          <a:prstGeom prst="rect">
            <a:avLst/>
          </a:prstGeom>
        </p:spPr>
        <p:txBody>
          <a:bodyPr lIns="93240" rIns="93240" tIns="46440" bIns="46440">
            <a:noAutofit/>
          </a:bodyPr>
          <a:p>
            <a:endParaRPr b="0" lang="en-US" sz="2000" spc="-1" strike="noStrike">
              <a:latin typeface="Arial"/>
            </a:endParaRPr>
          </a:p>
        </p:txBody>
      </p:sp>
      <p:sp>
        <p:nvSpPr>
          <p:cNvPr id="1016" name="CustomShape 3"/>
          <p:cNvSpPr/>
          <p:nvPr/>
        </p:nvSpPr>
        <p:spPr>
          <a:xfrm>
            <a:off x="3970800" y="8830080"/>
            <a:ext cx="3032280" cy="461160"/>
          </a:xfrm>
          <a:prstGeom prst="rect">
            <a:avLst/>
          </a:prstGeom>
          <a:noFill/>
          <a:ln>
            <a:noFill/>
          </a:ln>
        </p:spPr>
        <p:style>
          <a:lnRef idx="0"/>
          <a:fillRef idx="0"/>
          <a:effectRef idx="0"/>
          <a:fontRef idx="minor"/>
        </p:style>
        <p:txBody>
          <a:bodyPr lIns="93240" rIns="93240" tIns="46440" bIns="46440" anchor="b">
            <a:noAutofit/>
          </a:bodyPr>
          <a:p>
            <a:pPr algn="r">
              <a:lnSpc>
                <a:spcPct val="100000"/>
              </a:lnSpc>
            </a:pPr>
            <a:fld id="{3A068D66-C55E-4569-AF4A-5A53F131B4A4}"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7" name="PlaceHolder 1"/>
          <p:cNvSpPr>
            <a:spLocks noGrp="1"/>
          </p:cNvSpPr>
          <p:nvPr>
            <p:ph type="sldImg"/>
          </p:nvPr>
        </p:nvSpPr>
        <p:spPr>
          <a:xfrm>
            <a:off x="717480" y="1162080"/>
            <a:ext cx="5569920" cy="3131640"/>
          </a:xfrm>
          <a:prstGeom prst="rect">
            <a:avLst/>
          </a:prstGeom>
        </p:spPr>
      </p:sp>
      <p:sp>
        <p:nvSpPr>
          <p:cNvPr id="1018" name="PlaceHolder 2"/>
          <p:cNvSpPr>
            <a:spLocks noGrp="1"/>
          </p:cNvSpPr>
          <p:nvPr>
            <p:ph type="body"/>
          </p:nvPr>
        </p:nvSpPr>
        <p:spPr>
          <a:xfrm>
            <a:off x="700920" y="4473720"/>
            <a:ext cx="5603040" cy="3655080"/>
          </a:xfrm>
          <a:prstGeom prst="rect">
            <a:avLst/>
          </a:prstGeom>
        </p:spPr>
        <p:txBody>
          <a:bodyPr lIns="93240" rIns="93240" tIns="46440" bIns="46440">
            <a:noAutofit/>
          </a:bodyPr>
          <a:p>
            <a:endParaRPr b="0" lang="en-US" sz="2000" spc="-1" strike="noStrike">
              <a:latin typeface="Arial"/>
            </a:endParaRPr>
          </a:p>
        </p:txBody>
      </p:sp>
      <p:sp>
        <p:nvSpPr>
          <p:cNvPr id="1019" name="CustomShape 3"/>
          <p:cNvSpPr/>
          <p:nvPr/>
        </p:nvSpPr>
        <p:spPr>
          <a:xfrm>
            <a:off x="3970800" y="8830080"/>
            <a:ext cx="3032280" cy="461160"/>
          </a:xfrm>
          <a:prstGeom prst="rect">
            <a:avLst/>
          </a:prstGeom>
          <a:noFill/>
          <a:ln>
            <a:noFill/>
          </a:ln>
        </p:spPr>
        <p:style>
          <a:lnRef idx="0"/>
          <a:fillRef idx="0"/>
          <a:effectRef idx="0"/>
          <a:fontRef idx="minor"/>
        </p:style>
        <p:txBody>
          <a:bodyPr lIns="93240" rIns="93240" tIns="46440" bIns="46440" anchor="b">
            <a:noAutofit/>
          </a:bodyPr>
          <a:p>
            <a:pPr algn="r">
              <a:lnSpc>
                <a:spcPct val="100000"/>
              </a:lnSpc>
            </a:pPr>
            <a:fld id="{088DA2B8-C77C-4CF3-8694-D3FA458E0C5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4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5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5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5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5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5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8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9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1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3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4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5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6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9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1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2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3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3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55"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2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1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1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2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3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3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3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3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4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4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4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4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4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4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7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7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7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8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8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9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9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39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9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9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0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40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0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0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US" sz="4400" spc="-1" strike="noStrike">
              <a:latin typeface="Arial"/>
            </a:endParaRPr>
          </a:p>
        </p:txBody>
      </p:sp>
      <p:sp>
        <p:nvSpPr>
          <p:cNvPr id="4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4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1513440" y="749520"/>
            <a:ext cx="9137160" cy="83880"/>
            <a:chOff x="1513440" y="749520"/>
            <a:chExt cx="9137160" cy="83880"/>
          </a:xfrm>
        </p:grpSpPr>
        <p:sp>
          <p:nvSpPr>
            <p:cNvPr id="1" name="CustomShape 2"/>
            <p:cNvSpPr/>
            <p:nvPr/>
          </p:nvSpPr>
          <p:spPr>
            <a:xfrm>
              <a:off x="1513440" y="749520"/>
              <a:ext cx="9037800" cy="3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1612800" y="795600"/>
              <a:ext cx="9037800" cy="37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3" name="Group 4"/>
          <p:cNvGrpSpPr/>
          <p:nvPr/>
        </p:nvGrpSpPr>
        <p:grpSpPr>
          <a:xfrm>
            <a:off x="160560" y="6365880"/>
            <a:ext cx="1090440" cy="84600"/>
            <a:chOff x="160560" y="6365880"/>
            <a:chExt cx="1090440" cy="84600"/>
          </a:xfrm>
        </p:grpSpPr>
        <p:sp>
          <p:nvSpPr>
            <p:cNvPr id="4" name="CustomShape 5"/>
            <p:cNvSpPr/>
            <p:nvPr/>
          </p:nvSpPr>
          <p:spPr>
            <a:xfrm>
              <a:off x="160560" y="6365880"/>
              <a:ext cx="1054080" cy="38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196920" y="6411600"/>
              <a:ext cx="1054080" cy="388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6" name="Group 7"/>
          <p:cNvGrpSpPr/>
          <p:nvPr/>
        </p:nvGrpSpPr>
        <p:grpSpPr>
          <a:xfrm>
            <a:off x="10725120" y="6369480"/>
            <a:ext cx="1298880" cy="85680"/>
            <a:chOff x="10725120" y="6369480"/>
            <a:chExt cx="1298880" cy="85680"/>
          </a:xfrm>
        </p:grpSpPr>
        <p:sp>
          <p:nvSpPr>
            <p:cNvPr id="7" name="CustomShape 8"/>
            <p:cNvSpPr/>
            <p:nvPr/>
          </p:nvSpPr>
          <p:spPr>
            <a:xfrm>
              <a:off x="10725120" y="6369480"/>
              <a:ext cx="1267200" cy="38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8" name="CustomShape 9"/>
            <p:cNvSpPr/>
            <p:nvPr/>
          </p:nvSpPr>
          <p:spPr>
            <a:xfrm>
              <a:off x="10756800" y="6417000"/>
              <a:ext cx="1267200" cy="38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9" name="CustomShape 10"/>
          <p:cNvSpPr/>
          <p:nvPr/>
        </p:nvSpPr>
        <p:spPr>
          <a:xfrm>
            <a:off x="1185120" y="6231600"/>
            <a:ext cx="2974680" cy="326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400" spc="-1" strike="noStrike">
                <a:solidFill>
                  <a:srgbClr val="262626"/>
                </a:solidFill>
                <a:latin typeface="Arial"/>
                <a:ea typeface="DejaVu Sans"/>
              </a:rPr>
              <a:t>Cyber Protection Team 175</a:t>
            </a:r>
            <a:endParaRPr b="0" lang="en-US" sz="1400" spc="-1" strike="noStrike">
              <a:latin typeface="Arial"/>
            </a:endParaRPr>
          </a:p>
        </p:txBody>
      </p:sp>
      <p:sp>
        <p:nvSpPr>
          <p:cNvPr id="10" name="CustomShape 11"/>
          <p:cNvSpPr/>
          <p:nvPr/>
        </p:nvSpPr>
        <p:spPr>
          <a:xfrm>
            <a:off x="9020880" y="6231600"/>
            <a:ext cx="1844640" cy="326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200" spc="-1" strike="noStrike">
                <a:solidFill>
                  <a:srgbClr val="262626"/>
                </a:solidFill>
                <a:latin typeface="Arial"/>
                <a:ea typeface="DejaVu Sans"/>
              </a:rPr>
              <a:t>“</a:t>
            </a:r>
            <a:r>
              <a:rPr b="1" i="1" lang="en-US" sz="1800" spc="-1" strike="noStrike">
                <a:solidFill>
                  <a:srgbClr val="262626"/>
                </a:solidFill>
                <a:latin typeface="Viner Hand ITC"/>
                <a:ea typeface="DejaVu Sans"/>
              </a:rPr>
              <a:t>5 p 3 c t 3 r </a:t>
            </a:r>
            <a:r>
              <a:rPr b="1" i="1" lang="en-US" sz="1200" spc="-1" strike="noStrike">
                <a:solidFill>
                  <a:srgbClr val="262626"/>
                </a:solidFill>
                <a:latin typeface="Arial"/>
                <a:ea typeface="DejaVu Sans"/>
              </a:rPr>
              <a:t>”</a:t>
            </a:r>
            <a:endParaRPr b="0" lang="en-US" sz="1200" spc="-1" strike="noStrike">
              <a:latin typeface="Arial"/>
            </a:endParaRPr>
          </a:p>
        </p:txBody>
      </p:sp>
      <p:sp>
        <p:nvSpPr>
          <p:cNvPr id="11" name="CustomShape 12"/>
          <p:cNvSpPr/>
          <p:nvPr/>
        </p:nvSpPr>
        <p:spPr>
          <a:xfrm>
            <a:off x="9388800" y="6604200"/>
            <a:ext cx="3028320" cy="226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900" spc="-1" strike="noStrike">
                <a:solidFill>
                  <a:srgbClr val="808080"/>
                </a:solidFill>
                <a:latin typeface="Arial"/>
                <a:ea typeface="DejaVu Sans"/>
              </a:rPr>
              <a:t>Effective: 1 OCT 2019</a:t>
            </a:r>
            <a:endParaRPr b="0" lang="en-US" sz="900" spc="-1" strike="noStrike">
              <a:latin typeface="Arial"/>
            </a:endParaRPr>
          </a:p>
        </p:txBody>
      </p:sp>
      <p:grpSp>
        <p:nvGrpSpPr>
          <p:cNvPr id="12" name="Group 13"/>
          <p:cNvGrpSpPr/>
          <p:nvPr/>
        </p:nvGrpSpPr>
        <p:grpSpPr>
          <a:xfrm>
            <a:off x="4068360" y="6365880"/>
            <a:ext cx="5173200" cy="79200"/>
            <a:chOff x="4068360" y="6365880"/>
            <a:chExt cx="5173200" cy="79200"/>
          </a:xfrm>
        </p:grpSpPr>
        <p:sp>
          <p:nvSpPr>
            <p:cNvPr id="13" name="CustomShape 14"/>
            <p:cNvSpPr/>
            <p:nvPr/>
          </p:nvSpPr>
          <p:spPr>
            <a:xfrm>
              <a:off x="4068360" y="6365880"/>
              <a:ext cx="5095800" cy="36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4" name="CustomShape 15"/>
            <p:cNvSpPr/>
            <p:nvPr/>
          </p:nvSpPr>
          <p:spPr>
            <a:xfrm>
              <a:off x="4145760" y="6408720"/>
              <a:ext cx="5095800" cy="36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15" name="CustomShape 16"/>
          <p:cNvSpPr/>
          <p:nvPr/>
        </p:nvSpPr>
        <p:spPr>
          <a:xfrm>
            <a:off x="4823640" y="-720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sp>
        <p:nvSpPr>
          <p:cNvPr id="16" name="CustomShape 17"/>
          <p:cNvSpPr/>
          <p:nvPr/>
        </p:nvSpPr>
        <p:spPr>
          <a:xfrm>
            <a:off x="4823640" y="658116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pic>
        <p:nvPicPr>
          <p:cNvPr id="17" name="Picture 5" descr=""/>
          <p:cNvPicPr/>
          <p:nvPr/>
        </p:nvPicPr>
        <p:blipFill>
          <a:blip r:embed="rId2"/>
          <a:stretch/>
        </p:blipFill>
        <p:spPr>
          <a:xfrm>
            <a:off x="106920" y="85680"/>
            <a:ext cx="1212120" cy="1184040"/>
          </a:xfrm>
          <a:prstGeom prst="rect">
            <a:avLst/>
          </a:prstGeom>
          <a:ln>
            <a:noFill/>
          </a:ln>
        </p:spPr>
      </p:pic>
      <p:pic>
        <p:nvPicPr>
          <p:cNvPr id="18" name="Picture 27" descr=""/>
          <p:cNvPicPr/>
          <p:nvPr/>
        </p:nvPicPr>
        <p:blipFill>
          <a:blip r:embed="rId3"/>
          <a:stretch/>
        </p:blipFill>
        <p:spPr>
          <a:xfrm>
            <a:off x="127800" y="5629680"/>
            <a:ext cx="1119960" cy="1135800"/>
          </a:xfrm>
          <a:prstGeom prst="rect">
            <a:avLst/>
          </a:prstGeom>
          <a:ln>
            <a:noFill/>
          </a:ln>
        </p:spPr>
      </p:pic>
      <p:pic>
        <p:nvPicPr>
          <p:cNvPr id="19" name="Picture 30" descr=""/>
          <p:cNvPicPr/>
          <p:nvPr/>
        </p:nvPicPr>
        <p:blipFill>
          <a:blip r:embed="rId4"/>
          <a:stretch/>
        </p:blipFill>
        <p:spPr>
          <a:xfrm>
            <a:off x="11080440" y="155160"/>
            <a:ext cx="813600" cy="963000"/>
          </a:xfrm>
          <a:prstGeom prst="rect">
            <a:avLst/>
          </a:prstGeom>
          <a:ln>
            <a:noFill/>
          </a:ln>
        </p:spPr>
      </p:pic>
      <p:sp>
        <p:nvSpPr>
          <p:cNvPr id="20" name="PlaceHolder 18"/>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1"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8" name="Group 1"/>
          <p:cNvGrpSpPr/>
          <p:nvPr/>
        </p:nvGrpSpPr>
        <p:grpSpPr>
          <a:xfrm>
            <a:off x="1513440" y="749520"/>
            <a:ext cx="9137160" cy="83880"/>
            <a:chOff x="1513440" y="749520"/>
            <a:chExt cx="9137160" cy="83880"/>
          </a:xfrm>
        </p:grpSpPr>
        <p:sp>
          <p:nvSpPr>
            <p:cNvPr id="59" name="CustomShape 2"/>
            <p:cNvSpPr/>
            <p:nvPr/>
          </p:nvSpPr>
          <p:spPr>
            <a:xfrm>
              <a:off x="1513440" y="749520"/>
              <a:ext cx="9037800" cy="3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60" name="CustomShape 3"/>
            <p:cNvSpPr/>
            <p:nvPr/>
          </p:nvSpPr>
          <p:spPr>
            <a:xfrm>
              <a:off x="1612800" y="795600"/>
              <a:ext cx="9037800" cy="37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61" name="Group 4"/>
          <p:cNvGrpSpPr/>
          <p:nvPr/>
        </p:nvGrpSpPr>
        <p:grpSpPr>
          <a:xfrm>
            <a:off x="160560" y="6365880"/>
            <a:ext cx="1090440" cy="84600"/>
            <a:chOff x="160560" y="6365880"/>
            <a:chExt cx="1090440" cy="84600"/>
          </a:xfrm>
        </p:grpSpPr>
        <p:sp>
          <p:nvSpPr>
            <p:cNvPr id="62" name="CustomShape 5"/>
            <p:cNvSpPr/>
            <p:nvPr/>
          </p:nvSpPr>
          <p:spPr>
            <a:xfrm>
              <a:off x="160560" y="6365880"/>
              <a:ext cx="1054080" cy="38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3" name="CustomShape 6"/>
            <p:cNvSpPr/>
            <p:nvPr/>
          </p:nvSpPr>
          <p:spPr>
            <a:xfrm>
              <a:off x="196920" y="6411600"/>
              <a:ext cx="1054080" cy="388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64" name="Group 7"/>
          <p:cNvGrpSpPr/>
          <p:nvPr/>
        </p:nvGrpSpPr>
        <p:grpSpPr>
          <a:xfrm>
            <a:off x="10725120" y="6369480"/>
            <a:ext cx="1298880" cy="85680"/>
            <a:chOff x="10725120" y="6369480"/>
            <a:chExt cx="1298880" cy="85680"/>
          </a:xfrm>
        </p:grpSpPr>
        <p:sp>
          <p:nvSpPr>
            <p:cNvPr id="65" name="CustomShape 8"/>
            <p:cNvSpPr/>
            <p:nvPr/>
          </p:nvSpPr>
          <p:spPr>
            <a:xfrm>
              <a:off x="10725120" y="6369480"/>
              <a:ext cx="1267200" cy="38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66" name="CustomShape 9"/>
            <p:cNvSpPr/>
            <p:nvPr/>
          </p:nvSpPr>
          <p:spPr>
            <a:xfrm>
              <a:off x="10756800" y="6417000"/>
              <a:ext cx="1267200" cy="38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67" name="CustomShape 10"/>
          <p:cNvSpPr/>
          <p:nvPr/>
        </p:nvSpPr>
        <p:spPr>
          <a:xfrm>
            <a:off x="1185120" y="6231600"/>
            <a:ext cx="2974680" cy="326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400" spc="-1" strike="noStrike">
                <a:solidFill>
                  <a:srgbClr val="262626"/>
                </a:solidFill>
                <a:latin typeface="Arial"/>
                <a:ea typeface="DejaVu Sans"/>
              </a:rPr>
              <a:t>Cyber Protection Team 175</a:t>
            </a:r>
            <a:endParaRPr b="0" lang="en-US" sz="1400" spc="-1" strike="noStrike">
              <a:latin typeface="Arial"/>
            </a:endParaRPr>
          </a:p>
        </p:txBody>
      </p:sp>
      <p:sp>
        <p:nvSpPr>
          <p:cNvPr id="68" name="CustomShape 11"/>
          <p:cNvSpPr/>
          <p:nvPr/>
        </p:nvSpPr>
        <p:spPr>
          <a:xfrm>
            <a:off x="9020880" y="6231600"/>
            <a:ext cx="1844640" cy="326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200" spc="-1" strike="noStrike">
                <a:solidFill>
                  <a:srgbClr val="262626"/>
                </a:solidFill>
                <a:latin typeface="Arial"/>
                <a:ea typeface="DejaVu Sans"/>
              </a:rPr>
              <a:t>“</a:t>
            </a:r>
            <a:r>
              <a:rPr b="1" i="1" lang="en-US" sz="1800" spc="-1" strike="noStrike">
                <a:solidFill>
                  <a:srgbClr val="262626"/>
                </a:solidFill>
                <a:latin typeface="Viner Hand ITC"/>
                <a:ea typeface="DejaVu Sans"/>
              </a:rPr>
              <a:t>5 p 3 c t 3 r </a:t>
            </a:r>
            <a:r>
              <a:rPr b="1" i="1" lang="en-US" sz="1200" spc="-1" strike="noStrike">
                <a:solidFill>
                  <a:srgbClr val="262626"/>
                </a:solidFill>
                <a:latin typeface="Arial"/>
                <a:ea typeface="DejaVu Sans"/>
              </a:rPr>
              <a:t>”</a:t>
            </a:r>
            <a:endParaRPr b="0" lang="en-US" sz="1200" spc="-1" strike="noStrike">
              <a:latin typeface="Arial"/>
            </a:endParaRPr>
          </a:p>
        </p:txBody>
      </p:sp>
      <p:sp>
        <p:nvSpPr>
          <p:cNvPr id="69" name="CustomShape 12"/>
          <p:cNvSpPr/>
          <p:nvPr/>
        </p:nvSpPr>
        <p:spPr>
          <a:xfrm>
            <a:off x="9388800" y="6604200"/>
            <a:ext cx="3028320" cy="226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900" spc="-1" strike="noStrike">
                <a:solidFill>
                  <a:srgbClr val="808080"/>
                </a:solidFill>
                <a:latin typeface="Arial"/>
                <a:ea typeface="DejaVu Sans"/>
              </a:rPr>
              <a:t>Effective: 1 OCT 2019</a:t>
            </a:r>
            <a:endParaRPr b="0" lang="en-US" sz="900" spc="-1" strike="noStrike">
              <a:latin typeface="Arial"/>
            </a:endParaRPr>
          </a:p>
        </p:txBody>
      </p:sp>
      <p:grpSp>
        <p:nvGrpSpPr>
          <p:cNvPr id="70" name="Group 13"/>
          <p:cNvGrpSpPr/>
          <p:nvPr/>
        </p:nvGrpSpPr>
        <p:grpSpPr>
          <a:xfrm>
            <a:off x="4068360" y="6365880"/>
            <a:ext cx="5173200" cy="79200"/>
            <a:chOff x="4068360" y="6365880"/>
            <a:chExt cx="5173200" cy="79200"/>
          </a:xfrm>
        </p:grpSpPr>
        <p:sp>
          <p:nvSpPr>
            <p:cNvPr id="71" name="CustomShape 14"/>
            <p:cNvSpPr/>
            <p:nvPr/>
          </p:nvSpPr>
          <p:spPr>
            <a:xfrm>
              <a:off x="4068360" y="6365880"/>
              <a:ext cx="5095800" cy="36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72" name="CustomShape 15"/>
            <p:cNvSpPr/>
            <p:nvPr/>
          </p:nvSpPr>
          <p:spPr>
            <a:xfrm>
              <a:off x="4145760" y="6408720"/>
              <a:ext cx="5095800" cy="36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73" name="CustomShape 16"/>
          <p:cNvSpPr/>
          <p:nvPr/>
        </p:nvSpPr>
        <p:spPr>
          <a:xfrm>
            <a:off x="4823640" y="-720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sp>
        <p:nvSpPr>
          <p:cNvPr id="74" name="CustomShape 17"/>
          <p:cNvSpPr/>
          <p:nvPr/>
        </p:nvSpPr>
        <p:spPr>
          <a:xfrm>
            <a:off x="4823640" y="658116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pic>
        <p:nvPicPr>
          <p:cNvPr id="75" name="Picture 5" descr=""/>
          <p:cNvPicPr/>
          <p:nvPr/>
        </p:nvPicPr>
        <p:blipFill>
          <a:blip r:embed="rId2"/>
          <a:stretch/>
        </p:blipFill>
        <p:spPr>
          <a:xfrm>
            <a:off x="106920" y="85680"/>
            <a:ext cx="1212120" cy="1184040"/>
          </a:xfrm>
          <a:prstGeom prst="rect">
            <a:avLst/>
          </a:prstGeom>
          <a:ln>
            <a:noFill/>
          </a:ln>
        </p:spPr>
      </p:pic>
      <p:pic>
        <p:nvPicPr>
          <p:cNvPr id="76" name="Picture 27" descr=""/>
          <p:cNvPicPr/>
          <p:nvPr/>
        </p:nvPicPr>
        <p:blipFill>
          <a:blip r:embed="rId3"/>
          <a:stretch/>
        </p:blipFill>
        <p:spPr>
          <a:xfrm>
            <a:off x="127800" y="5629680"/>
            <a:ext cx="1119960" cy="1135800"/>
          </a:xfrm>
          <a:prstGeom prst="rect">
            <a:avLst/>
          </a:prstGeom>
          <a:ln>
            <a:noFill/>
          </a:ln>
        </p:spPr>
      </p:pic>
      <p:pic>
        <p:nvPicPr>
          <p:cNvPr id="77" name="Picture 30" descr=""/>
          <p:cNvPicPr/>
          <p:nvPr/>
        </p:nvPicPr>
        <p:blipFill>
          <a:blip r:embed="rId4"/>
          <a:stretch/>
        </p:blipFill>
        <p:spPr>
          <a:xfrm>
            <a:off x="11080440" y="155160"/>
            <a:ext cx="813600" cy="963000"/>
          </a:xfrm>
          <a:prstGeom prst="rect">
            <a:avLst/>
          </a:prstGeom>
          <a:ln>
            <a:noFill/>
          </a:ln>
        </p:spPr>
      </p:pic>
      <p:sp>
        <p:nvSpPr>
          <p:cNvPr id="78" name="PlaceHolder 18"/>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9"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6" name="Group 1"/>
          <p:cNvGrpSpPr/>
          <p:nvPr/>
        </p:nvGrpSpPr>
        <p:grpSpPr>
          <a:xfrm>
            <a:off x="1513440" y="749520"/>
            <a:ext cx="9137160" cy="83880"/>
            <a:chOff x="1513440" y="749520"/>
            <a:chExt cx="9137160" cy="83880"/>
          </a:xfrm>
        </p:grpSpPr>
        <p:sp>
          <p:nvSpPr>
            <p:cNvPr id="117" name="CustomShape 2"/>
            <p:cNvSpPr/>
            <p:nvPr/>
          </p:nvSpPr>
          <p:spPr>
            <a:xfrm>
              <a:off x="1513440" y="749520"/>
              <a:ext cx="9037800" cy="3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118" name="CustomShape 3"/>
            <p:cNvSpPr/>
            <p:nvPr/>
          </p:nvSpPr>
          <p:spPr>
            <a:xfrm>
              <a:off x="1612800" y="795600"/>
              <a:ext cx="9037800" cy="37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19" name="Group 4"/>
          <p:cNvGrpSpPr/>
          <p:nvPr/>
        </p:nvGrpSpPr>
        <p:grpSpPr>
          <a:xfrm>
            <a:off x="160560" y="6365880"/>
            <a:ext cx="1090440" cy="84600"/>
            <a:chOff x="160560" y="6365880"/>
            <a:chExt cx="1090440" cy="84600"/>
          </a:xfrm>
        </p:grpSpPr>
        <p:sp>
          <p:nvSpPr>
            <p:cNvPr id="120" name="CustomShape 5"/>
            <p:cNvSpPr/>
            <p:nvPr/>
          </p:nvSpPr>
          <p:spPr>
            <a:xfrm>
              <a:off x="160560" y="6365880"/>
              <a:ext cx="1054080" cy="38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21" name="CustomShape 6"/>
            <p:cNvSpPr/>
            <p:nvPr/>
          </p:nvSpPr>
          <p:spPr>
            <a:xfrm>
              <a:off x="196920" y="6411600"/>
              <a:ext cx="1054080" cy="3888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22" name="Group 7"/>
          <p:cNvGrpSpPr/>
          <p:nvPr/>
        </p:nvGrpSpPr>
        <p:grpSpPr>
          <a:xfrm>
            <a:off x="10725120" y="6369480"/>
            <a:ext cx="1298880" cy="85680"/>
            <a:chOff x="10725120" y="6369480"/>
            <a:chExt cx="1298880" cy="85680"/>
          </a:xfrm>
        </p:grpSpPr>
        <p:sp>
          <p:nvSpPr>
            <p:cNvPr id="123" name="CustomShape 8"/>
            <p:cNvSpPr/>
            <p:nvPr/>
          </p:nvSpPr>
          <p:spPr>
            <a:xfrm>
              <a:off x="10725120" y="6369480"/>
              <a:ext cx="1267200" cy="38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24" name="CustomShape 9"/>
            <p:cNvSpPr/>
            <p:nvPr/>
          </p:nvSpPr>
          <p:spPr>
            <a:xfrm>
              <a:off x="10756800" y="6417000"/>
              <a:ext cx="1267200" cy="381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125" name="CustomShape 10"/>
          <p:cNvSpPr/>
          <p:nvPr/>
        </p:nvSpPr>
        <p:spPr>
          <a:xfrm>
            <a:off x="1185120" y="6231600"/>
            <a:ext cx="2974680" cy="326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400" spc="-1" strike="noStrike">
                <a:solidFill>
                  <a:srgbClr val="262626"/>
                </a:solidFill>
                <a:latin typeface="Arial"/>
                <a:ea typeface="DejaVu Sans"/>
              </a:rPr>
              <a:t>Cyber Protection Team 175</a:t>
            </a:r>
            <a:endParaRPr b="0" lang="en-US" sz="1400" spc="-1" strike="noStrike">
              <a:latin typeface="Arial"/>
            </a:endParaRPr>
          </a:p>
        </p:txBody>
      </p:sp>
      <p:sp>
        <p:nvSpPr>
          <p:cNvPr id="126" name="CustomShape 11"/>
          <p:cNvSpPr/>
          <p:nvPr/>
        </p:nvSpPr>
        <p:spPr>
          <a:xfrm>
            <a:off x="9020880" y="6231600"/>
            <a:ext cx="1844640" cy="3265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200" spc="-1" strike="noStrike">
                <a:solidFill>
                  <a:srgbClr val="262626"/>
                </a:solidFill>
                <a:latin typeface="Arial"/>
                <a:ea typeface="DejaVu Sans"/>
              </a:rPr>
              <a:t>“</a:t>
            </a:r>
            <a:r>
              <a:rPr b="1" i="1" lang="en-US" sz="1800" spc="-1" strike="noStrike">
                <a:solidFill>
                  <a:srgbClr val="262626"/>
                </a:solidFill>
                <a:latin typeface="Viner Hand ITC"/>
                <a:ea typeface="DejaVu Sans"/>
              </a:rPr>
              <a:t>5 p 3 c t 3 r </a:t>
            </a:r>
            <a:r>
              <a:rPr b="1" i="1" lang="en-US" sz="1200" spc="-1" strike="noStrike">
                <a:solidFill>
                  <a:srgbClr val="262626"/>
                </a:solidFill>
                <a:latin typeface="Arial"/>
                <a:ea typeface="DejaVu Sans"/>
              </a:rPr>
              <a:t>”</a:t>
            </a:r>
            <a:endParaRPr b="0" lang="en-US" sz="1200" spc="-1" strike="noStrike">
              <a:latin typeface="Arial"/>
            </a:endParaRPr>
          </a:p>
        </p:txBody>
      </p:sp>
      <p:sp>
        <p:nvSpPr>
          <p:cNvPr id="127" name="CustomShape 12"/>
          <p:cNvSpPr/>
          <p:nvPr/>
        </p:nvSpPr>
        <p:spPr>
          <a:xfrm>
            <a:off x="9388800" y="6604200"/>
            <a:ext cx="3028320" cy="226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900" spc="-1" strike="noStrike">
                <a:solidFill>
                  <a:srgbClr val="808080"/>
                </a:solidFill>
                <a:latin typeface="Arial"/>
                <a:ea typeface="DejaVu Sans"/>
              </a:rPr>
              <a:t>Effective: 1 OCT 2019</a:t>
            </a:r>
            <a:endParaRPr b="0" lang="en-US" sz="900" spc="-1" strike="noStrike">
              <a:latin typeface="Arial"/>
            </a:endParaRPr>
          </a:p>
        </p:txBody>
      </p:sp>
      <p:grpSp>
        <p:nvGrpSpPr>
          <p:cNvPr id="128" name="Group 13"/>
          <p:cNvGrpSpPr/>
          <p:nvPr/>
        </p:nvGrpSpPr>
        <p:grpSpPr>
          <a:xfrm>
            <a:off x="4068360" y="6365880"/>
            <a:ext cx="5173200" cy="79200"/>
            <a:chOff x="4068360" y="6365880"/>
            <a:chExt cx="5173200" cy="79200"/>
          </a:xfrm>
        </p:grpSpPr>
        <p:sp>
          <p:nvSpPr>
            <p:cNvPr id="129" name="CustomShape 14"/>
            <p:cNvSpPr/>
            <p:nvPr/>
          </p:nvSpPr>
          <p:spPr>
            <a:xfrm>
              <a:off x="4068360" y="6365880"/>
              <a:ext cx="5095800" cy="36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30" name="CustomShape 15"/>
            <p:cNvSpPr/>
            <p:nvPr/>
          </p:nvSpPr>
          <p:spPr>
            <a:xfrm>
              <a:off x="4145760" y="6408720"/>
              <a:ext cx="5095800" cy="363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131" name="CustomShape 16"/>
          <p:cNvSpPr/>
          <p:nvPr/>
        </p:nvSpPr>
        <p:spPr>
          <a:xfrm>
            <a:off x="4823640" y="-720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sp>
        <p:nvSpPr>
          <p:cNvPr id="132" name="CustomShape 17"/>
          <p:cNvSpPr/>
          <p:nvPr/>
        </p:nvSpPr>
        <p:spPr>
          <a:xfrm>
            <a:off x="4823640" y="658116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pic>
        <p:nvPicPr>
          <p:cNvPr id="133" name="Picture 5" descr=""/>
          <p:cNvPicPr/>
          <p:nvPr/>
        </p:nvPicPr>
        <p:blipFill>
          <a:blip r:embed="rId2"/>
          <a:stretch/>
        </p:blipFill>
        <p:spPr>
          <a:xfrm>
            <a:off x="106920" y="85680"/>
            <a:ext cx="1212120" cy="1184040"/>
          </a:xfrm>
          <a:prstGeom prst="rect">
            <a:avLst/>
          </a:prstGeom>
          <a:ln>
            <a:noFill/>
          </a:ln>
        </p:spPr>
      </p:pic>
      <p:pic>
        <p:nvPicPr>
          <p:cNvPr id="134" name="Picture 27" descr=""/>
          <p:cNvPicPr/>
          <p:nvPr/>
        </p:nvPicPr>
        <p:blipFill>
          <a:blip r:embed="rId3"/>
          <a:stretch/>
        </p:blipFill>
        <p:spPr>
          <a:xfrm>
            <a:off x="127800" y="5629680"/>
            <a:ext cx="1119960" cy="1135800"/>
          </a:xfrm>
          <a:prstGeom prst="rect">
            <a:avLst/>
          </a:prstGeom>
          <a:ln>
            <a:noFill/>
          </a:ln>
        </p:spPr>
      </p:pic>
      <p:pic>
        <p:nvPicPr>
          <p:cNvPr id="135" name="Picture 30" descr=""/>
          <p:cNvPicPr/>
          <p:nvPr/>
        </p:nvPicPr>
        <p:blipFill>
          <a:blip r:embed="rId4"/>
          <a:stretch/>
        </p:blipFill>
        <p:spPr>
          <a:xfrm>
            <a:off x="11080440" y="155160"/>
            <a:ext cx="813600" cy="963000"/>
          </a:xfrm>
          <a:prstGeom prst="rect">
            <a:avLst/>
          </a:prstGeom>
          <a:ln>
            <a:noFill/>
          </a:ln>
        </p:spPr>
      </p:pic>
      <p:sp>
        <p:nvSpPr>
          <p:cNvPr id="136" name="PlaceHolder 18"/>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7"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74" name="Group 1"/>
          <p:cNvGrpSpPr/>
          <p:nvPr/>
        </p:nvGrpSpPr>
        <p:grpSpPr>
          <a:xfrm>
            <a:off x="1513440" y="749520"/>
            <a:ext cx="9138600" cy="85320"/>
            <a:chOff x="1513440" y="749520"/>
            <a:chExt cx="9138600" cy="85320"/>
          </a:xfrm>
        </p:grpSpPr>
        <p:sp>
          <p:nvSpPr>
            <p:cNvPr id="175" name="CustomShape 2"/>
            <p:cNvSpPr/>
            <p:nvPr/>
          </p:nvSpPr>
          <p:spPr>
            <a:xfrm>
              <a:off x="1513440" y="749520"/>
              <a:ext cx="9039240" cy="4104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176" name="CustomShape 3"/>
            <p:cNvSpPr/>
            <p:nvPr/>
          </p:nvSpPr>
          <p:spPr>
            <a:xfrm>
              <a:off x="1612800" y="795600"/>
              <a:ext cx="9039240" cy="392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77" name="Group 4"/>
          <p:cNvGrpSpPr/>
          <p:nvPr/>
        </p:nvGrpSpPr>
        <p:grpSpPr>
          <a:xfrm>
            <a:off x="160560" y="6365880"/>
            <a:ext cx="1091880" cy="86040"/>
            <a:chOff x="160560" y="6365880"/>
            <a:chExt cx="1091880" cy="86040"/>
          </a:xfrm>
        </p:grpSpPr>
        <p:sp>
          <p:nvSpPr>
            <p:cNvPr id="178" name="CustomShape 5"/>
            <p:cNvSpPr/>
            <p:nvPr/>
          </p:nvSpPr>
          <p:spPr>
            <a:xfrm>
              <a:off x="160560" y="6365880"/>
              <a:ext cx="1055520" cy="40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79" name="CustomShape 6"/>
            <p:cNvSpPr/>
            <p:nvPr/>
          </p:nvSpPr>
          <p:spPr>
            <a:xfrm>
              <a:off x="196920" y="6411600"/>
              <a:ext cx="1055520" cy="403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180" name="Group 7"/>
          <p:cNvGrpSpPr/>
          <p:nvPr/>
        </p:nvGrpSpPr>
        <p:grpSpPr>
          <a:xfrm>
            <a:off x="10725120" y="6369480"/>
            <a:ext cx="1300320" cy="87120"/>
            <a:chOff x="10725120" y="6369480"/>
            <a:chExt cx="1300320" cy="87120"/>
          </a:xfrm>
        </p:grpSpPr>
        <p:sp>
          <p:nvSpPr>
            <p:cNvPr id="181" name="CustomShape 8"/>
            <p:cNvSpPr/>
            <p:nvPr/>
          </p:nvSpPr>
          <p:spPr>
            <a:xfrm>
              <a:off x="10725120" y="6369480"/>
              <a:ext cx="1268640" cy="3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82" name="CustomShape 9"/>
            <p:cNvSpPr/>
            <p:nvPr/>
          </p:nvSpPr>
          <p:spPr>
            <a:xfrm>
              <a:off x="10756800" y="6417000"/>
              <a:ext cx="1268640" cy="396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183" name="CustomShape 10"/>
          <p:cNvSpPr/>
          <p:nvPr/>
        </p:nvSpPr>
        <p:spPr>
          <a:xfrm>
            <a:off x="1185120" y="6231600"/>
            <a:ext cx="2976120" cy="327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400" spc="-1" strike="noStrike">
                <a:solidFill>
                  <a:srgbClr val="262626"/>
                </a:solidFill>
                <a:latin typeface="Arial"/>
                <a:ea typeface="DejaVu Sans"/>
              </a:rPr>
              <a:t>Cyber Protection Team 175</a:t>
            </a:r>
            <a:endParaRPr b="0" lang="en-US" sz="1400" spc="-1" strike="noStrike">
              <a:latin typeface="Arial"/>
            </a:endParaRPr>
          </a:p>
        </p:txBody>
      </p:sp>
      <p:sp>
        <p:nvSpPr>
          <p:cNvPr id="184" name="CustomShape 11"/>
          <p:cNvSpPr/>
          <p:nvPr/>
        </p:nvSpPr>
        <p:spPr>
          <a:xfrm>
            <a:off x="9020880" y="6231600"/>
            <a:ext cx="1846080" cy="327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200" spc="-1" strike="noStrike">
                <a:solidFill>
                  <a:srgbClr val="262626"/>
                </a:solidFill>
                <a:latin typeface="Arial"/>
                <a:ea typeface="DejaVu Sans"/>
              </a:rPr>
              <a:t>“</a:t>
            </a:r>
            <a:r>
              <a:rPr b="1" i="1" lang="en-US" sz="1800" spc="-1" strike="noStrike">
                <a:solidFill>
                  <a:srgbClr val="262626"/>
                </a:solidFill>
                <a:latin typeface="Viner Hand ITC"/>
                <a:ea typeface="DejaVu Sans"/>
              </a:rPr>
              <a:t>5 p 3 c t 3 r </a:t>
            </a:r>
            <a:r>
              <a:rPr b="1" i="1" lang="en-US" sz="1200" spc="-1" strike="noStrike">
                <a:solidFill>
                  <a:srgbClr val="262626"/>
                </a:solidFill>
                <a:latin typeface="Arial"/>
                <a:ea typeface="DejaVu Sans"/>
              </a:rPr>
              <a:t>”</a:t>
            </a:r>
            <a:endParaRPr b="0" lang="en-US" sz="1200" spc="-1" strike="noStrike">
              <a:latin typeface="Arial"/>
            </a:endParaRPr>
          </a:p>
        </p:txBody>
      </p:sp>
      <p:sp>
        <p:nvSpPr>
          <p:cNvPr id="185" name="CustomShape 12"/>
          <p:cNvSpPr/>
          <p:nvPr/>
        </p:nvSpPr>
        <p:spPr>
          <a:xfrm>
            <a:off x="9388800" y="6604200"/>
            <a:ext cx="3029760" cy="226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900" spc="-1" strike="noStrike">
                <a:solidFill>
                  <a:srgbClr val="808080"/>
                </a:solidFill>
                <a:latin typeface="Arial"/>
                <a:ea typeface="DejaVu Sans"/>
              </a:rPr>
              <a:t>Effective: 1 OCT 2019</a:t>
            </a:r>
            <a:endParaRPr b="0" lang="en-US" sz="900" spc="-1" strike="noStrike">
              <a:latin typeface="Arial"/>
            </a:endParaRPr>
          </a:p>
        </p:txBody>
      </p:sp>
      <p:grpSp>
        <p:nvGrpSpPr>
          <p:cNvPr id="186" name="Group 13"/>
          <p:cNvGrpSpPr/>
          <p:nvPr/>
        </p:nvGrpSpPr>
        <p:grpSpPr>
          <a:xfrm>
            <a:off x="4068360" y="6365880"/>
            <a:ext cx="5174640" cy="80640"/>
            <a:chOff x="4068360" y="6365880"/>
            <a:chExt cx="5174640" cy="80640"/>
          </a:xfrm>
        </p:grpSpPr>
        <p:sp>
          <p:nvSpPr>
            <p:cNvPr id="187" name="CustomShape 14"/>
            <p:cNvSpPr/>
            <p:nvPr/>
          </p:nvSpPr>
          <p:spPr>
            <a:xfrm>
              <a:off x="4068360" y="6365880"/>
              <a:ext cx="5097240" cy="3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88" name="CustomShape 15"/>
            <p:cNvSpPr/>
            <p:nvPr/>
          </p:nvSpPr>
          <p:spPr>
            <a:xfrm>
              <a:off x="4145760" y="6408720"/>
              <a:ext cx="5097240" cy="37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189" name="CustomShape 16"/>
          <p:cNvSpPr/>
          <p:nvPr/>
        </p:nvSpPr>
        <p:spPr>
          <a:xfrm>
            <a:off x="4823640" y="-720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sp>
        <p:nvSpPr>
          <p:cNvPr id="190" name="CustomShape 17"/>
          <p:cNvSpPr/>
          <p:nvPr/>
        </p:nvSpPr>
        <p:spPr>
          <a:xfrm>
            <a:off x="4823640" y="658116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pic>
        <p:nvPicPr>
          <p:cNvPr id="191" name="Picture 5" descr=""/>
          <p:cNvPicPr/>
          <p:nvPr/>
        </p:nvPicPr>
        <p:blipFill>
          <a:blip r:embed="rId2"/>
          <a:stretch/>
        </p:blipFill>
        <p:spPr>
          <a:xfrm>
            <a:off x="106920" y="85680"/>
            <a:ext cx="1213560" cy="1185480"/>
          </a:xfrm>
          <a:prstGeom prst="rect">
            <a:avLst/>
          </a:prstGeom>
          <a:ln>
            <a:noFill/>
          </a:ln>
        </p:spPr>
      </p:pic>
      <p:pic>
        <p:nvPicPr>
          <p:cNvPr id="192" name="Picture 27" descr=""/>
          <p:cNvPicPr/>
          <p:nvPr/>
        </p:nvPicPr>
        <p:blipFill>
          <a:blip r:embed="rId3"/>
          <a:stretch/>
        </p:blipFill>
        <p:spPr>
          <a:xfrm>
            <a:off x="127800" y="5629680"/>
            <a:ext cx="1121400" cy="1137240"/>
          </a:xfrm>
          <a:prstGeom prst="rect">
            <a:avLst/>
          </a:prstGeom>
          <a:ln>
            <a:noFill/>
          </a:ln>
        </p:spPr>
      </p:pic>
      <p:pic>
        <p:nvPicPr>
          <p:cNvPr id="193" name="Picture 30" descr=""/>
          <p:cNvPicPr/>
          <p:nvPr/>
        </p:nvPicPr>
        <p:blipFill>
          <a:blip r:embed="rId4"/>
          <a:stretch/>
        </p:blipFill>
        <p:spPr>
          <a:xfrm>
            <a:off x="11080440" y="155160"/>
            <a:ext cx="815040" cy="964440"/>
          </a:xfrm>
          <a:prstGeom prst="rect">
            <a:avLst/>
          </a:prstGeom>
          <a:ln>
            <a:noFill/>
          </a:ln>
        </p:spPr>
      </p:pic>
      <p:sp>
        <p:nvSpPr>
          <p:cNvPr id="194" name="PlaceHolder 18"/>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5"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32" name="Group 1"/>
          <p:cNvGrpSpPr/>
          <p:nvPr/>
        </p:nvGrpSpPr>
        <p:grpSpPr>
          <a:xfrm>
            <a:off x="1513440" y="749520"/>
            <a:ext cx="9138600" cy="85320"/>
            <a:chOff x="1513440" y="749520"/>
            <a:chExt cx="9138600" cy="85320"/>
          </a:xfrm>
        </p:grpSpPr>
        <p:sp>
          <p:nvSpPr>
            <p:cNvPr id="233" name="CustomShape 2"/>
            <p:cNvSpPr/>
            <p:nvPr/>
          </p:nvSpPr>
          <p:spPr>
            <a:xfrm>
              <a:off x="1513440" y="749520"/>
              <a:ext cx="9039240" cy="4104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234" name="CustomShape 3"/>
            <p:cNvSpPr/>
            <p:nvPr/>
          </p:nvSpPr>
          <p:spPr>
            <a:xfrm>
              <a:off x="1612800" y="795600"/>
              <a:ext cx="9039240" cy="392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35" name="Group 4"/>
          <p:cNvGrpSpPr/>
          <p:nvPr/>
        </p:nvGrpSpPr>
        <p:grpSpPr>
          <a:xfrm>
            <a:off x="160560" y="6365880"/>
            <a:ext cx="1091880" cy="86040"/>
            <a:chOff x="160560" y="6365880"/>
            <a:chExt cx="1091880" cy="86040"/>
          </a:xfrm>
        </p:grpSpPr>
        <p:sp>
          <p:nvSpPr>
            <p:cNvPr id="236" name="CustomShape 5"/>
            <p:cNvSpPr/>
            <p:nvPr/>
          </p:nvSpPr>
          <p:spPr>
            <a:xfrm>
              <a:off x="160560" y="6365880"/>
              <a:ext cx="1055520" cy="40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37" name="CustomShape 6"/>
            <p:cNvSpPr/>
            <p:nvPr/>
          </p:nvSpPr>
          <p:spPr>
            <a:xfrm>
              <a:off x="196920" y="6411600"/>
              <a:ext cx="1055520" cy="403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38" name="Group 7"/>
          <p:cNvGrpSpPr/>
          <p:nvPr/>
        </p:nvGrpSpPr>
        <p:grpSpPr>
          <a:xfrm>
            <a:off x="10725120" y="6369480"/>
            <a:ext cx="1300320" cy="87120"/>
            <a:chOff x="10725120" y="6369480"/>
            <a:chExt cx="1300320" cy="87120"/>
          </a:xfrm>
        </p:grpSpPr>
        <p:sp>
          <p:nvSpPr>
            <p:cNvPr id="239" name="CustomShape 8"/>
            <p:cNvSpPr/>
            <p:nvPr/>
          </p:nvSpPr>
          <p:spPr>
            <a:xfrm>
              <a:off x="10725120" y="6369480"/>
              <a:ext cx="1268640" cy="3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40" name="CustomShape 9"/>
            <p:cNvSpPr/>
            <p:nvPr/>
          </p:nvSpPr>
          <p:spPr>
            <a:xfrm>
              <a:off x="10756800" y="6417000"/>
              <a:ext cx="1268640" cy="396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241" name="CustomShape 10"/>
          <p:cNvSpPr/>
          <p:nvPr/>
        </p:nvSpPr>
        <p:spPr>
          <a:xfrm>
            <a:off x="1185120" y="6231600"/>
            <a:ext cx="2976120" cy="327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400" spc="-1" strike="noStrike">
                <a:solidFill>
                  <a:srgbClr val="262626"/>
                </a:solidFill>
                <a:latin typeface="Arial"/>
                <a:ea typeface="DejaVu Sans"/>
              </a:rPr>
              <a:t>Cyber Protection Team 175</a:t>
            </a:r>
            <a:endParaRPr b="0" lang="en-US" sz="1400" spc="-1" strike="noStrike">
              <a:latin typeface="Arial"/>
            </a:endParaRPr>
          </a:p>
        </p:txBody>
      </p:sp>
      <p:sp>
        <p:nvSpPr>
          <p:cNvPr id="242" name="CustomShape 11"/>
          <p:cNvSpPr/>
          <p:nvPr/>
        </p:nvSpPr>
        <p:spPr>
          <a:xfrm>
            <a:off x="9020880" y="6231600"/>
            <a:ext cx="1846080" cy="327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200" spc="-1" strike="noStrike">
                <a:solidFill>
                  <a:srgbClr val="262626"/>
                </a:solidFill>
                <a:latin typeface="Arial"/>
                <a:ea typeface="DejaVu Sans"/>
              </a:rPr>
              <a:t>“</a:t>
            </a:r>
            <a:r>
              <a:rPr b="1" i="1" lang="en-US" sz="1800" spc="-1" strike="noStrike">
                <a:solidFill>
                  <a:srgbClr val="262626"/>
                </a:solidFill>
                <a:latin typeface="Viner Hand ITC"/>
                <a:ea typeface="DejaVu Sans"/>
              </a:rPr>
              <a:t>5 p 3 c t 3 r </a:t>
            </a:r>
            <a:r>
              <a:rPr b="1" i="1" lang="en-US" sz="1200" spc="-1" strike="noStrike">
                <a:solidFill>
                  <a:srgbClr val="262626"/>
                </a:solidFill>
                <a:latin typeface="Arial"/>
                <a:ea typeface="DejaVu Sans"/>
              </a:rPr>
              <a:t>”</a:t>
            </a:r>
            <a:endParaRPr b="0" lang="en-US" sz="1200" spc="-1" strike="noStrike">
              <a:latin typeface="Arial"/>
            </a:endParaRPr>
          </a:p>
        </p:txBody>
      </p:sp>
      <p:sp>
        <p:nvSpPr>
          <p:cNvPr id="243" name="CustomShape 12"/>
          <p:cNvSpPr/>
          <p:nvPr/>
        </p:nvSpPr>
        <p:spPr>
          <a:xfrm>
            <a:off x="9388800" y="6604200"/>
            <a:ext cx="3029760" cy="226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900" spc="-1" strike="noStrike">
                <a:solidFill>
                  <a:srgbClr val="808080"/>
                </a:solidFill>
                <a:latin typeface="Arial"/>
                <a:ea typeface="DejaVu Sans"/>
              </a:rPr>
              <a:t>Effective: 1 OCT 2019</a:t>
            </a:r>
            <a:endParaRPr b="0" lang="en-US" sz="900" spc="-1" strike="noStrike">
              <a:latin typeface="Arial"/>
            </a:endParaRPr>
          </a:p>
        </p:txBody>
      </p:sp>
      <p:grpSp>
        <p:nvGrpSpPr>
          <p:cNvPr id="244" name="Group 13"/>
          <p:cNvGrpSpPr/>
          <p:nvPr/>
        </p:nvGrpSpPr>
        <p:grpSpPr>
          <a:xfrm>
            <a:off x="4068360" y="6365880"/>
            <a:ext cx="5174640" cy="80640"/>
            <a:chOff x="4068360" y="6365880"/>
            <a:chExt cx="5174640" cy="80640"/>
          </a:xfrm>
        </p:grpSpPr>
        <p:sp>
          <p:nvSpPr>
            <p:cNvPr id="245" name="CustomShape 14"/>
            <p:cNvSpPr/>
            <p:nvPr/>
          </p:nvSpPr>
          <p:spPr>
            <a:xfrm>
              <a:off x="4068360" y="6365880"/>
              <a:ext cx="5097240" cy="3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46" name="CustomShape 15"/>
            <p:cNvSpPr/>
            <p:nvPr/>
          </p:nvSpPr>
          <p:spPr>
            <a:xfrm>
              <a:off x="4145760" y="6408720"/>
              <a:ext cx="5097240" cy="37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247" name="CustomShape 16"/>
          <p:cNvSpPr/>
          <p:nvPr/>
        </p:nvSpPr>
        <p:spPr>
          <a:xfrm>
            <a:off x="4823640" y="-720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sp>
        <p:nvSpPr>
          <p:cNvPr id="248" name="CustomShape 17"/>
          <p:cNvSpPr/>
          <p:nvPr/>
        </p:nvSpPr>
        <p:spPr>
          <a:xfrm>
            <a:off x="4823640" y="658116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pic>
        <p:nvPicPr>
          <p:cNvPr id="249" name="Picture 5" descr=""/>
          <p:cNvPicPr/>
          <p:nvPr/>
        </p:nvPicPr>
        <p:blipFill>
          <a:blip r:embed="rId2"/>
          <a:stretch/>
        </p:blipFill>
        <p:spPr>
          <a:xfrm>
            <a:off x="106920" y="85680"/>
            <a:ext cx="1213560" cy="1185480"/>
          </a:xfrm>
          <a:prstGeom prst="rect">
            <a:avLst/>
          </a:prstGeom>
          <a:ln>
            <a:noFill/>
          </a:ln>
        </p:spPr>
      </p:pic>
      <p:pic>
        <p:nvPicPr>
          <p:cNvPr id="250" name="Picture 27" descr=""/>
          <p:cNvPicPr/>
          <p:nvPr/>
        </p:nvPicPr>
        <p:blipFill>
          <a:blip r:embed="rId3"/>
          <a:stretch/>
        </p:blipFill>
        <p:spPr>
          <a:xfrm>
            <a:off x="127800" y="5629680"/>
            <a:ext cx="1121400" cy="1137240"/>
          </a:xfrm>
          <a:prstGeom prst="rect">
            <a:avLst/>
          </a:prstGeom>
          <a:ln>
            <a:noFill/>
          </a:ln>
        </p:spPr>
      </p:pic>
      <p:pic>
        <p:nvPicPr>
          <p:cNvPr id="251" name="Picture 30" descr=""/>
          <p:cNvPicPr/>
          <p:nvPr/>
        </p:nvPicPr>
        <p:blipFill>
          <a:blip r:embed="rId4"/>
          <a:stretch/>
        </p:blipFill>
        <p:spPr>
          <a:xfrm>
            <a:off x="11080440" y="155160"/>
            <a:ext cx="815040" cy="964440"/>
          </a:xfrm>
          <a:prstGeom prst="rect">
            <a:avLst/>
          </a:prstGeom>
          <a:ln>
            <a:noFill/>
          </a:ln>
        </p:spPr>
      </p:pic>
      <p:sp>
        <p:nvSpPr>
          <p:cNvPr id="252" name="PlaceHolder 18"/>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53"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0" name="Group 1"/>
          <p:cNvGrpSpPr/>
          <p:nvPr/>
        </p:nvGrpSpPr>
        <p:grpSpPr>
          <a:xfrm>
            <a:off x="1513440" y="749520"/>
            <a:ext cx="9138600" cy="85320"/>
            <a:chOff x="1513440" y="749520"/>
            <a:chExt cx="9138600" cy="85320"/>
          </a:xfrm>
        </p:grpSpPr>
        <p:sp>
          <p:nvSpPr>
            <p:cNvPr id="291" name="CustomShape 2"/>
            <p:cNvSpPr/>
            <p:nvPr/>
          </p:nvSpPr>
          <p:spPr>
            <a:xfrm>
              <a:off x="1513440" y="749520"/>
              <a:ext cx="9039240" cy="4104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292" name="CustomShape 3"/>
            <p:cNvSpPr/>
            <p:nvPr/>
          </p:nvSpPr>
          <p:spPr>
            <a:xfrm>
              <a:off x="1612800" y="795600"/>
              <a:ext cx="9039240" cy="392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93" name="Group 4"/>
          <p:cNvGrpSpPr/>
          <p:nvPr/>
        </p:nvGrpSpPr>
        <p:grpSpPr>
          <a:xfrm>
            <a:off x="160560" y="6365880"/>
            <a:ext cx="1091880" cy="86040"/>
            <a:chOff x="160560" y="6365880"/>
            <a:chExt cx="1091880" cy="86040"/>
          </a:xfrm>
        </p:grpSpPr>
        <p:sp>
          <p:nvSpPr>
            <p:cNvPr id="294" name="CustomShape 5"/>
            <p:cNvSpPr/>
            <p:nvPr/>
          </p:nvSpPr>
          <p:spPr>
            <a:xfrm>
              <a:off x="160560" y="6365880"/>
              <a:ext cx="1055520" cy="40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95" name="CustomShape 6"/>
            <p:cNvSpPr/>
            <p:nvPr/>
          </p:nvSpPr>
          <p:spPr>
            <a:xfrm>
              <a:off x="196920" y="6411600"/>
              <a:ext cx="1055520" cy="403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296" name="Group 7"/>
          <p:cNvGrpSpPr/>
          <p:nvPr/>
        </p:nvGrpSpPr>
        <p:grpSpPr>
          <a:xfrm>
            <a:off x="10725120" y="6369480"/>
            <a:ext cx="1300320" cy="87120"/>
            <a:chOff x="10725120" y="6369480"/>
            <a:chExt cx="1300320" cy="87120"/>
          </a:xfrm>
        </p:grpSpPr>
        <p:sp>
          <p:nvSpPr>
            <p:cNvPr id="297" name="CustomShape 8"/>
            <p:cNvSpPr/>
            <p:nvPr/>
          </p:nvSpPr>
          <p:spPr>
            <a:xfrm>
              <a:off x="10725120" y="6369480"/>
              <a:ext cx="1268640" cy="3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298" name="CustomShape 9"/>
            <p:cNvSpPr/>
            <p:nvPr/>
          </p:nvSpPr>
          <p:spPr>
            <a:xfrm>
              <a:off x="10756800" y="6417000"/>
              <a:ext cx="1268640" cy="396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299" name="CustomShape 10"/>
          <p:cNvSpPr/>
          <p:nvPr/>
        </p:nvSpPr>
        <p:spPr>
          <a:xfrm>
            <a:off x="1185120" y="6231600"/>
            <a:ext cx="2976120" cy="327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400" spc="-1" strike="noStrike">
                <a:solidFill>
                  <a:srgbClr val="262626"/>
                </a:solidFill>
                <a:latin typeface="Arial"/>
                <a:ea typeface="DejaVu Sans"/>
              </a:rPr>
              <a:t>Cyber Protection Team 175</a:t>
            </a:r>
            <a:endParaRPr b="0" lang="en-US" sz="1400" spc="-1" strike="noStrike">
              <a:latin typeface="Arial"/>
            </a:endParaRPr>
          </a:p>
        </p:txBody>
      </p:sp>
      <p:sp>
        <p:nvSpPr>
          <p:cNvPr id="300" name="CustomShape 11"/>
          <p:cNvSpPr/>
          <p:nvPr/>
        </p:nvSpPr>
        <p:spPr>
          <a:xfrm>
            <a:off x="9020880" y="6231600"/>
            <a:ext cx="1846080" cy="327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200" spc="-1" strike="noStrike">
                <a:solidFill>
                  <a:srgbClr val="262626"/>
                </a:solidFill>
                <a:latin typeface="Arial"/>
                <a:ea typeface="DejaVu Sans"/>
              </a:rPr>
              <a:t>“</a:t>
            </a:r>
            <a:r>
              <a:rPr b="1" i="1" lang="en-US" sz="1800" spc="-1" strike="noStrike">
                <a:solidFill>
                  <a:srgbClr val="262626"/>
                </a:solidFill>
                <a:latin typeface="Viner Hand ITC"/>
                <a:ea typeface="DejaVu Sans"/>
              </a:rPr>
              <a:t>5 p 3 c t 3 r </a:t>
            </a:r>
            <a:r>
              <a:rPr b="1" i="1" lang="en-US" sz="1200" spc="-1" strike="noStrike">
                <a:solidFill>
                  <a:srgbClr val="262626"/>
                </a:solidFill>
                <a:latin typeface="Arial"/>
                <a:ea typeface="DejaVu Sans"/>
              </a:rPr>
              <a:t>”</a:t>
            </a:r>
            <a:endParaRPr b="0" lang="en-US" sz="1200" spc="-1" strike="noStrike">
              <a:latin typeface="Arial"/>
            </a:endParaRPr>
          </a:p>
        </p:txBody>
      </p:sp>
      <p:sp>
        <p:nvSpPr>
          <p:cNvPr id="301" name="CustomShape 12"/>
          <p:cNvSpPr/>
          <p:nvPr/>
        </p:nvSpPr>
        <p:spPr>
          <a:xfrm>
            <a:off x="9388800" y="6604200"/>
            <a:ext cx="3029760" cy="226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900" spc="-1" strike="noStrike">
                <a:solidFill>
                  <a:srgbClr val="808080"/>
                </a:solidFill>
                <a:latin typeface="Arial"/>
                <a:ea typeface="DejaVu Sans"/>
              </a:rPr>
              <a:t>Effective: 1 OCT 2019</a:t>
            </a:r>
            <a:endParaRPr b="0" lang="en-US" sz="900" spc="-1" strike="noStrike">
              <a:latin typeface="Arial"/>
            </a:endParaRPr>
          </a:p>
        </p:txBody>
      </p:sp>
      <p:grpSp>
        <p:nvGrpSpPr>
          <p:cNvPr id="302" name="Group 13"/>
          <p:cNvGrpSpPr/>
          <p:nvPr/>
        </p:nvGrpSpPr>
        <p:grpSpPr>
          <a:xfrm>
            <a:off x="4068360" y="6365880"/>
            <a:ext cx="5174640" cy="80640"/>
            <a:chOff x="4068360" y="6365880"/>
            <a:chExt cx="5174640" cy="80640"/>
          </a:xfrm>
        </p:grpSpPr>
        <p:sp>
          <p:nvSpPr>
            <p:cNvPr id="303" name="CustomShape 14"/>
            <p:cNvSpPr/>
            <p:nvPr/>
          </p:nvSpPr>
          <p:spPr>
            <a:xfrm>
              <a:off x="4068360" y="6365880"/>
              <a:ext cx="5097240" cy="3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04" name="CustomShape 15"/>
            <p:cNvSpPr/>
            <p:nvPr/>
          </p:nvSpPr>
          <p:spPr>
            <a:xfrm>
              <a:off x="4145760" y="6408720"/>
              <a:ext cx="5097240" cy="37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305" name="CustomShape 16"/>
          <p:cNvSpPr/>
          <p:nvPr/>
        </p:nvSpPr>
        <p:spPr>
          <a:xfrm>
            <a:off x="4823640" y="-720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sp>
        <p:nvSpPr>
          <p:cNvPr id="306" name="CustomShape 17"/>
          <p:cNvSpPr/>
          <p:nvPr/>
        </p:nvSpPr>
        <p:spPr>
          <a:xfrm>
            <a:off x="4823640" y="658116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pic>
        <p:nvPicPr>
          <p:cNvPr id="307" name="Picture 5" descr=""/>
          <p:cNvPicPr/>
          <p:nvPr/>
        </p:nvPicPr>
        <p:blipFill>
          <a:blip r:embed="rId2"/>
          <a:stretch/>
        </p:blipFill>
        <p:spPr>
          <a:xfrm>
            <a:off x="106920" y="85680"/>
            <a:ext cx="1213560" cy="1185480"/>
          </a:xfrm>
          <a:prstGeom prst="rect">
            <a:avLst/>
          </a:prstGeom>
          <a:ln>
            <a:noFill/>
          </a:ln>
        </p:spPr>
      </p:pic>
      <p:pic>
        <p:nvPicPr>
          <p:cNvPr id="308" name="Picture 27" descr=""/>
          <p:cNvPicPr/>
          <p:nvPr/>
        </p:nvPicPr>
        <p:blipFill>
          <a:blip r:embed="rId3"/>
          <a:stretch/>
        </p:blipFill>
        <p:spPr>
          <a:xfrm>
            <a:off x="127800" y="5629680"/>
            <a:ext cx="1121400" cy="1137240"/>
          </a:xfrm>
          <a:prstGeom prst="rect">
            <a:avLst/>
          </a:prstGeom>
          <a:ln>
            <a:noFill/>
          </a:ln>
        </p:spPr>
      </p:pic>
      <p:pic>
        <p:nvPicPr>
          <p:cNvPr id="309" name="Picture 30" descr=""/>
          <p:cNvPicPr/>
          <p:nvPr/>
        </p:nvPicPr>
        <p:blipFill>
          <a:blip r:embed="rId4"/>
          <a:stretch/>
        </p:blipFill>
        <p:spPr>
          <a:xfrm>
            <a:off x="11080440" y="155160"/>
            <a:ext cx="815040" cy="964440"/>
          </a:xfrm>
          <a:prstGeom prst="rect">
            <a:avLst/>
          </a:prstGeom>
          <a:ln>
            <a:noFill/>
          </a:ln>
        </p:spPr>
      </p:pic>
      <p:sp>
        <p:nvSpPr>
          <p:cNvPr id="310" name="PlaceHolder 18"/>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11"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48" name="Group 1"/>
          <p:cNvGrpSpPr/>
          <p:nvPr/>
        </p:nvGrpSpPr>
        <p:grpSpPr>
          <a:xfrm>
            <a:off x="1513440" y="749520"/>
            <a:ext cx="9138600" cy="85320"/>
            <a:chOff x="1513440" y="749520"/>
            <a:chExt cx="9138600" cy="85320"/>
          </a:xfrm>
        </p:grpSpPr>
        <p:sp>
          <p:nvSpPr>
            <p:cNvPr id="349" name="CustomShape 2"/>
            <p:cNvSpPr/>
            <p:nvPr/>
          </p:nvSpPr>
          <p:spPr>
            <a:xfrm>
              <a:off x="1513440" y="749520"/>
              <a:ext cx="9039240" cy="4104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p:style>
        </p:sp>
        <p:sp>
          <p:nvSpPr>
            <p:cNvPr id="350" name="CustomShape 3"/>
            <p:cNvSpPr/>
            <p:nvPr/>
          </p:nvSpPr>
          <p:spPr>
            <a:xfrm>
              <a:off x="1612800" y="795600"/>
              <a:ext cx="9039240" cy="3924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351" name="Group 4"/>
          <p:cNvGrpSpPr/>
          <p:nvPr/>
        </p:nvGrpSpPr>
        <p:grpSpPr>
          <a:xfrm>
            <a:off x="160560" y="6365880"/>
            <a:ext cx="1091880" cy="86040"/>
            <a:chOff x="160560" y="6365880"/>
            <a:chExt cx="1091880" cy="86040"/>
          </a:xfrm>
        </p:grpSpPr>
        <p:sp>
          <p:nvSpPr>
            <p:cNvPr id="352" name="CustomShape 5"/>
            <p:cNvSpPr/>
            <p:nvPr/>
          </p:nvSpPr>
          <p:spPr>
            <a:xfrm>
              <a:off x="160560" y="6365880"/>
              <a:ext cx="1055520" cy="40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53" name="CustomShape 6"/>
            <p:cNvSpPr/>
            <p:nvPr/>
          </p:nvSpPr>
          <p:spPr>
            <a:xfrm>
              <a:off x="196920" y="6411600"/>
              <a:ext cx="1055520" cy="403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grpSp>
        <p:nvGrpSpPr>
          <p:cNvPr id="354" name="Group 7"/>
          <p:cNvGrpSpPr/>
          <p:nvPr/>
        </p:nvGrpSpPr>
        <p:grpSpPr>
          <a:xfrm>
            <a:off x="10725120" y="6369480"/>
            <a:ext cx="1300320" cy="87120"/>
            <a:chOff x="10725120" y="6369480"/>
            <a:chExt cx="1300320" cy="87120"/>
          </a:xfrm>
        </p:grpSpPr>
        <p:sp>
          <p:nvSpPr>
            <p:cNvPr id="355" name="CustomShape 8"/>
            <p:cNvSpPr/>
            <p:nvPr/>
          </p:nvSpPr>
          <p:spPr>
            <a:xfrm>
              <a:off x="10725120" y="6369480"/>
              <a:ext cx="1268640" cy="3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56" name="CustomShape 9"/>
            <p:cNvSpPr/>
            <p:nvPr/>
          </p:nvSpPr>
          <p:spPr>
            <a:xfrm>
              <a:off x="10756800" y="6417000"/>
              <a:ext cx="1268640" cy="396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357" name="CustomShape 10"/>
          <p:cNvSpPr/>
          <p:nvPr/>
        </p:nvSpPr>
        <p:spPr>
          <a:xfrm>
            <a:off x="1185120" y="6231600"/>
            <a:ext cx="2976120" cy="327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400" spc="-1" strike="noStrike">
                <a:solidFill>
                  <a:srgbClr val="262626"/>
                </a:solidFill>
                <a:latin typeface="Arial"/>
                <a:ea typeface="DejaVu Sans"/>
              </a:rPr>
              <a:t>Cyber Protection Team 175</a:t>
            </a:r>
            <a:endParaRPr b="0" lang="en-US" sz="1400" spc="-1" strike="noStrike">
              <a:latin typeface="Arial"/>
            </a:endParaRPr>
          </a:p>
        </p:txBody>
      </p:sp>
      <p:sp>
        <p:nvSpPr>
          <p:cNvPr id="358" name="CustomShape 11"/>
          <p:cNvSpPr/>
          <p:nvPr/>
        </p:nvSpPr>
        <p:spPr>
          <a:xfrm>
            <a:off x="9020880" y="6231600"/>
            <a:ext cx="1846080" cy="3279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i="1" lang="en-US" sz="1200" spc="-1" strike="noStrike">
                <a:solidFill>
                  <a:srgbClr val="262626"/>
                </a:solidFill>
                <a:latin typeface="Arial"/>
                <a:ea typeface="DejaVu Sans"/>
              </a:rPr>
              <a:t>“</a:t>
            </a:r>
            <a:r>
              <a:rPr b="1" i="1" lang="en-US" sz="1800" spc="-1" strike="noStrike">
                <a:solidFill>
                  <a:srgbClr val="262626"/>
                </a:solidFill>
                <a:latin typeface="Viner Hand ITC"/>
                <a:ea typeface="DejaVu Sans"/>
              </a:rPr>
              <a:t>5 p 3 c t 3 r </a:t>
            </a:r>
            <a:r>
              <a:rPr b="1" i="1" lang="en-US" sz="1200" spc="-1" strike="noStrike">
                <a:solidFill>
                  <a:srgbClr val="262626"/>
                </a:solidFill>
                <a:latin typeface="Arial"/>
                <a:ea typeface="DejaVu Sans"/>
              </a:rPr>
              <a:t>”</a:t>
            </a:r>
            <a:endParaRPr b="0" lang="en-US" sz="1200" spc="-1" strike="noStrike">
              <a:latin typeface="Arial"/>
            </a:endParaRPr>
          </a:p>
        </p:txBody>
      </p:sp>
      <p:sp>
        <p:nvSpPr>
          <p:cNvPr id="359" name="CustomShape 12"/>
          <p:cNvSpPr/>
          <p:nvPr/>
        </p:nvSpPr>
        <p:spPr>
          <a:xfrm>
            <a:off x="9388800" y="6604200"/>
            <a:ext cx="3029760" cy="2268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900" spc="-1" strike="noStrike">
                <a:solidFill>
                  <a:srgbClr val="808080"/>
                </a:solidFill>
                <a:latin typeface="Arial"/>
                <a:ea typeface="DejaVu Sans"/>
              </a:rPr>
              <a:t>Effective: 1 OCT 2019</a:t>
            </a:r>
            <a:endParaRPr b="0" lang="en-US" sz="900" spc="-1" strike="noStrike">
              <a:latin typeface="Arial"/>
            </a:endParaRPr>
          </a:p>
        </p:txBody>
      </p:sp>
      <p:grpSp>
        <p:nvGrpSpPr>
          <p:cNvPr id="360" name="Group 13"/>
          <p:cNvGrpSpPr/>
          <p:nvPr/>
        </p:nvGrpSpPr>
        <p:grpSpPr>
          <a:xfrm>
            <a:off x="4068360" y="6365880"/>
            <a:ext cx="5174640" cy="80640"/>
            <a:chOff x="4068360" y="6365880"/>
            <a:chExt cx="5174640" cy="80640"/>
          </a:xfrm>
        </p:grpSpPr>
        <p:sp>
          <p:nvSpPr>
            <p:cNvPr id="361" name="CustomShape 14"/>
            <p:cNvSpPr/>
            <p:nvPr/>
          </p:nvSpPr>
          <p:spPr>
            <a:xfrm>
              <a:off x="4068360" y="6365880"/>
              <a:ext cx="5097240" cy="3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362" name="CustomShape 15"/>
            <p:cNvSpPr/>
            <p:nvPr/>
          </p:nvSpPr>
          <p:spPr>
            <a:xfrm>
              <a:off x="4145760" y="6408720"/>
              <a:ext cx="5097240" cy="37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p:style>
        </p:sp>
      </p:grpSp>
      <p:sp>
        <p:nvSpPr>
          <p:cNvPr id="363" name="CustomShape 16"/>
          <p:cNvSpPr/>
          <p:nvPr/>
        </p:nvSpPr>
        <p:spPr>
          <a:xfrm>
            <a:off x="4823640" y="-720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sp>
        <p:nvSpPr>
          <p:cNvPr id="364" name="CustomShape 17"/>
          <p:cNvSpPr/>
          <p:nvPr/>
        </p:nvSpPr>
        <p:spPr>
          <a:xfrm>
            <a:off x="4823640" y="6581160"/>
            <a:ext cx="1901880" cy="2721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200" spc="-1" strike="noStrike">
                <a:solidFill>
                  <a:srgbClr val="006600"/>
                </a:solidFill>
                <a:latin typeface="Arial"/>
                <a:ea typeface="DejaVu Sans"/>
              </a:rPr>
              <a:t>UNCLASSIFIED // FOUO</a:t>
            </a:r>
            <a:endParaRPr b="0" lang="en-US" sz="1200" spc="-1" strike="noStrike">
              <a:latin typeface="Arial"/>
            </a:endParaRPr>
          </a:p>
        </p:txBody>
      </p:sp>
      <p:pic>
        <p:nvPicPr>
          <p:cNvPr id="365" name="Picture 5" descr=""/>
          <p:cNvPicPr/>
          <p:nvPr/>
        </p:nvPicPr>
        <p:blipFill>
          <a:blip r:embed="rId2"/>
          <a:stretch/>
        </p:blipFill>
        <p:spPr>
          <a:xfrm>
            <a:off x="106920" y="85680"/>
            <a:ext cx="1213560" cy="1185480"/>
          </a:xfrm>
          <a:prstGeom prst="rect">
            <a:avLst/>
          </a:prstGeom>
          <a:ln>
            <a:noFill/>
          </a:ln>
        </p:spPr>
      </p:pic>
      <p:pic>
        <p:nvPicPr>
          <p:cNvPr id="366" name="Picture 27" descr=""/>
          <p:cNvPicPr/>
          <p:nvPr/>
        </p:nvPicPr>
        <p:blipFill>
          <a:blip r:embed="rId3"/>
          <a:stretch/>
        </p:blipFill>
        <p:spPr>
          <a:xfrm>
            <a:off x="127800" y="5629680"/>
            <a:ext cx="1121400" cy="1137240"/>
          </a:xfrm>
          <a:prstGeom prst="rect">
            <a:avLst/>
          </a:prstGeom>
          <a:ln>
            <a:noFill/>
          </a:ln>
        </p:spPr>
      </p:pic>
      <p:pic>
        <p:nvPicPr>
          <p:cNvPr id="367" name="Picture 30" descr=""/>
          <p:cNvPicPr/>
          <p:nvPr/>
        </p:nvPicPr>
        <p:blipFill>
          <a:blip r:embed="rId4"/>
          <a:stretch/>
        </p:blipFill>
        <p:spPr>
          <a:xfrm>
            <a:off x="11080440" y="155160"/>
            <a:ext cx="815040" cy="964440"/>
          </a:xfrm>
          <a:prstGeom prst="rect">
            <a:avLst/>
          </a:prstGeom>
          <a:ln>
            <a:noFill/>
          </a:ln>
        </p:spPr>
      </p:pic>
      <p:sp>
        <p:nvSpPr>
          <p:cNvPr id="368" name="PlaceHolder 18"/>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69" name="PlaceHolder 1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jpeg"/><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png"/><Relationship Id="rId6"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29.wmf"/><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jpeg"/><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jpeg"/><Relationship Id="rId8"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jpeg"/><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6" Type="http://schemas.openxmlformats.org/officeDocument/2006/relationships/image" Target="../media/image51.jpeg"/><Relationship Id="rId7" Type="http://schemas.openxmlformats.org/officeDocument/2006/relationships/image" Target="../media/image52.jpeg"/><Relationship Id="rId8"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image" Target="../media/image55.jpeg"/><Relationship Id="rId4" Type="http://schemas.openxmlformats.org/officeDocument/2006/relationships/image" Target="../media/image56.jpeg"/><Relationship Id="rId5" Type="http://schemas.openxmlformats.org/officeDocument/2006/relationships/image" Target="../media/image57.jpeg"/><Relationship Id="rId6" Type="http://schemas.openxmlformats.org/officeDocument/2006/relationships/image" Target="../media/image58.jpeg"/><Relationship Id="rId7" Type="http://schemas.openxmlformats.org/officeDocument/2006/relationships/image" Target="../media/image59.png"/><Relationship Id="rId8" Type="http://schemas.openxmlformats.org/officeDocument/2006/relationships/image" Target="../media/image60.jpeg"/><Relationship Id="rId9"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37.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7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1"/>
          <p:cNvSpPr/>
          <p:nvPr/>
        </p:nvSpPr>
        <p:spPr>
          <a:xfrm>
            <a:off x="0" y="3996720"/>
            <a:ext cx="12189960" cy="228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4800" spc="-1" strike="noStrike">
                <a:solidFill>
                  <a:srgbClr val="000000"/>
                </a:solidFill>
                <a:latin typeface="Arial Black"/>
                <a:ea typeface="DejaVu Sans"/>
              </a:rPr>
              <a:t>CPT 175 VALEX</a:t>
            </a:r>
            <a:endParaRPr b="0" lang="en-US" sz="4800" spc="-1" strike="noStrike">
              <a:latin typeface="Arial"/>
            </a:endParaRPr>
          </a:p>
          <a:p>
            <a:pPr algn="ctr">
              <a:lnSpc>
                <a:spcPct val="100000"/>
              </a:lnSpc>
            </a:pPr>
            <a:r>
              <a:rPr b="1" lang="en-US" sz="2400" spc="-1" strike="noStrike">
                <a:solidFill>
                  <a:srgbClr val="000000"/>
                </a:solidFill>
                <a:latin typeface="Arial Black"/>
                <a:ea typeface="DejaVu Sans"/>
              </a:rPr>
              <a:t>3 October 2019</a:t>
            </a:r>
            <a:endParaRPr b="0" lang="en-US" sz="2400" spc="-1" strike="noStrike">
              <a:latin typeface="Arial"/>
            </a:endParaRPr>
          </a:p>
          <a:p>
            <a:pPr algn="ctr">
              <a:lnSpc>
                <a:spcPct val="100000"/>
              </a:lnSpc>
            </a:pPr>
            <a:endParaRPr b="0" lang="en-US" sz="2400" spc="-1" strike="noStrike">
              <a:latin typeface="Arial"/>
            </a:endParaRPr>
          </a:p>
          <a:p>
            <a:pPr algn="ctr">
              <a:lnSpc>
                <a:spcPct val="100000"/>
              </a:lnSpc>
            </a:pPr>
            <a:r>
              <a:rPr b="1" lang="en-US" sz="4800" spc="-1" strike="noStrike">
                <a:solidFill>
                  <a:srgbClr val="000000"/>
                </a:solidFill>
                <a:latin typeface="Arial Black"/>
                <a:ea typeface="DejaVu Sans"/>
              </a:rPr>
              <a:t>DV INTEL BRIEF</a:t>
            </a:r>
            <a:endParaRPr b="0" lang="en-US" sz="4800" spc="-1" strike="noStrike">
              <a:latin typeface="Arial"/>
            </a:endParaRPr>
          </a:p>
        </p:txBody>
      </p:sp>
      <p:pic>
        <p:nvPicPr>
          <p:cNvPr id="413" name="Picture 1" descr=""/>
          <p:cNvPicPr/>
          <p:nvPr/>
        </p:nvPicPr>
        <p:blipFill>
          <a:blip r:embed="rId1"/>
          <a:stretch/>
        </p:blipFill>
        <p:spPr>
          <a:xfrm>
            <a:off x="2857320" y="914040"/>
            <a:ext cx="6474960" cy="2914560"/>
          </a:xfrm>
          <a:prstGeom prst="rect">
            <a:avLst/>
          </a:prstGeom>
          <a:ln>
            <a:noFill/>
          </a:ln>
        </p:spPr>
      </p:pic>
      <p:sp>
        <p:nvSpPr>
          <p:cNvPr id="414" name="CustomShape 2"/>
          <p:cNvSpPr/>
          <p:nvPr/>
        </p:nvSpPr>
        <p:spPr>
          <a:xfrm>
            <a:off x="10058400" y="6492240"/>
            <a:ext cx="1828080" cy="365040"/>
          </a:xfrm>
          <a:prstGeom prst="rect">
            <a:avLst/>
          </a:prstGeom>
          <a:solidFill>
            <a:srgbClr val="ffffff"/>
          </a:solidFill>
          <a:ln>
            <a:solidFill>
              <a:srgbClr val="ffffff"/>
            </a:solidFill>
          </a:ln>
        </p:spPr>
        <p:style>
          <a:lnRef idx="0"/>
          <a:fillRef idx="0"/>
          <a:effectRef idx="0"/>
          <a:fontRef idx="minor"/>
        </p:style>
      </p:sp>
      <p:sp>
        <p:nvSpPr>
          <p:cNvPr id="415" name="CustomShape 3"/>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416" name="CustomShape 4"/>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0"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Remotely Control the Implants</a:t>
            </a:r>
            <a:endParaRPr b="0" lang="en-US" sz="3600" spc="-1" strike="noStrike">
              <a:latin typeface="Arial"/>
            </a:endParaRPr>
          </a:p>
        </p:txBody>
      </p:sp>
      <p:sp>
        <p:nvSpPr>
          <p:cNvPr id="541" name="CustomShape 2"/>
          <p:cNvSpPr/>
          <p:nvPr/>
        </p:nvSpPr>
        <p:spPr>
          <a:xfrm>
            <a:off x="1005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542" name="CustomShape 3"/>
          <p:cNvSpPr/>
          <p:nvPr/>
        </p:nvSpPr>
        <p:spPr>
          <a:xfrm>
            <a:off x="2411640" y="1109520"/>
            <a:ext cx="1710720" cy="61992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543" name="CustomShape 4"/>
          <p:cNvSpPr/>
          <p:nvPr/>
        </p:nvSpPr>
        <p:spPr>
          <a:xfrm>
            <a:off x="38178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544" name="CustomShape 5"/>
          <p:cNvSpPr/>
          <p:nvPr/>
        </p:nvSpPr>
        <p:spPr>
          <a:xfrm>
            <a:off x="52236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545" name="CustomShape 6"/>
          <p:cNvSpPr/>
          <p:nvPr/>
        </p:nvSpPr>
        <p:spPr>
          <a:xfrm>
            <a:off x="66294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546" name="CustomShape 7"/>
          <p:cNvSpPr/>
          <p:nvPr/>
        </p:nvSpPr>
        <p:spPr>
          <a:xfrm>
            <a:off x="8034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547" name="CustomShape 8"/>
          <p:cNvSpPr/>
          <p:nvPr/>
        </p:nvSpPr>
        <p:spPr>
          <a:xfrm>
            <a:off x="943956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548" name="CustomShape 9"/>
          <p:cNvSpPr/>
          <p:nvPr/>
        </p:nvSpPr>
        <p:spPr>
          <a:xfrm>
            <a:off x="960120" y="3383280"/>
            <a:ext cx="4907160" cy="11556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AGGRESSORS</a:t>
            </a:r>
            <a:br/>
            <a:r>
              <a:rPr b="0" lang="en-US" sz="1000" spc="-1" strike="noStrike">
                <a:solidFill>
                  <a:srgbClr val="000000"/>
                </a:solidFill>
                <a:latin typeface="Arial"/>
                <a:ea typeface="DejaVu Sans"/>
              </a:rPr>
              <a:t>Malware opens a command channel to enable the adversary to remotely manipulate the victim.  </a:t>
            </a:r>
            <a:endParaRPr b="0" lang="en-US" sz="1000" spc="-1" strike="noStrike">
              <a:latin typeface="Arial"/>
            </a:endParaRPr>
          </a:p>
          <a:p>
            <a:pPr>
              <a:lnSpc>
                <a:spcPct val="100000"/>
              </a:lnSpc>
            </a:pP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Open two way communications channel to C2 infrastructure</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Most common C2 channels are over web, DNS, and email protocols</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C2 infrastructure may be adversary owned or another victim network itself</a:t>
            </a:r>
            <a:endParaRPr b="0" lang="en-US" sz="1000" spc="-1" strike="noStrike">
              <a:latin typeface="Arial"/>
            </a:endParaRPr>
          </a:p>
        </p:txBody>
      </p:sp>
      <p:sp>
        <p:nvSpPr>
          <p:cNvPr id="549" name="CustomShape 10"/>
          <p:cNvSpPr/>
          <p:nvPr/>
        </p:nvSpPr>
        <p:spPr>
          <a:xfrm>
            <a:off x="5943600" y="3383280"/>
            <a:ext cx="5108400" cy="179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DEFENDERS</a:t>
            </a:r>
            <a:endParaRPr b="0" lang="en-US" sz="1000" spc="-1" strike="noStrike">
              <a:latin typeface="Arial"/>
            </a:endParaRPr>
          </a:p>
          <a:p>
            <a:pPr>
              <a:lnSpc>
                <a:spcPct val="100000"/>
              </a:lnSpc>
            </a:pPr>
            <a:r>
              <a:rPr b="0" lang="en-US" sz="1000" spc="-1" strike="noStrike">
                <a:solidFill>
                  <a:srgbClr val="000000"/>
                </a:solidFill>
                <a:latin typeface="Arial"/>
                <a:ea typeface="DejaVu Sans"/>
              </a:rPr>
              <a:t>The defender’s last best chance to block the operation: by blocking the C2 channel. If adversaries can’t issue commands, defenders can prevent impact.</a:t>
            </a:r>
            <a:endParaRPr b="0" lang="en-US" sz="1000" spc="-1" strike="noStrike">
              <a:latin typeface="Arial"/>
            </a:endParaRPr>
          </a:p>
          <a:p>
            <a:pPr>
              <a:lnSpc>
                <a:spcPct val="100000"/>
              </a:lnSpc>
            </a:pPr>
            <a:endParaRPr b="0" lang="en-US" sz="10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Discover C2 infrastructure thorough malware analysis.</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Harden network:</a:t>
            </a:r>
            <a:endParaRPr b="0" lang="en-US" sz="900" spc="-1" strike="noStrike">
              <a:latin typeface="Arial"/>
            </a:endParaRPr>
          </a:p>
          <a:p>
            <a:pPr marL="14616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Consolidate number of internet points of presence</a:t>
            </a:r>
            <a:endParaRPr b="0" lang="en-US" sz="900" spc="-1" strike="noStrike">
              <a:latin typeface="Arial"/>
            </a:endParaRPr>
          </a:p>
          <a:p>
            <a:pPr marL="14616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Require proxies for all types of traffic (HTTP, DNS)</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Customize blocks of C2 protocols on web proxies.</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Proxy category blocks, including “none” or “uncategorized” domains.</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DNS sink holing and name server poisoning</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Conduct open source research to discover new adversary C2 infrastructure.</a:t>
            </a:r>
            <a:endParaRPr b="0" lang="en-US" sz="900" spc="-1" strike="noStrike">
              <a:latin typeface="Arial"/>
            </a:endParaRPr>
          </a:p>
        </p:txBody>
      </p:sp>
      <p:sp>
        <p:nvSpPr>
          <p:cNvPr id="550" name="Line 11"/>
          <p:cNvSpPr/>
          <p:nvPr/>
        </p:nvSpPr>
        <p:spPr>
          <a:xfrm>
            <a:off x="9744840" y="1426320"/>
            <a:ext cx="1371600" cy="621720"/>
          </a:xfrm>
          <a:prstGeom prst="line">
            <a:avLst/>
          </a:prstGeom>
          <a:ln>
            <a:solidFill>
              <a:srgbClr val="3465a4"/>
            </a:solidFill>
          </a:ln>
        </p:spPr>
        <p:style>
          <a:lnRef idx="0"/>
          <a:fillRef idx="0"/>
          <a:effectRef idx="0"/>
          <a:fontRef idx="minor"/>
        </p:style>
      </p:sp>
      <p:sp>
        <p:nvSpPr>
          <p:cNvPr id="551" name="Line 12"/>
          <p:cNvSpPr/>
          <p:nvPr/>
        </p:nvSpPr>
        <p:spPr>
          <a:xfrm>
            <a:off x="8025840" y="1732680"/>
            <a:ext cx="984600" cy="719280"/>
          </a:xfrm>
          <a:prstGeom prst="line">
            <a:avLst/>
          </a:prstGeom>
          <a:ln>
            <a:solidFill>
              <a:srgbClr val="3465a4"/>
            </a:solidFill>
          </a:ln>
        </p:spPr>
        <p:style>
          <a:lnRef idx="0"/>
          <a:fillRef idx="0"/>
          <a:effectRef idx="0"/>
          <a:fontRef idx="minor"/>
        </p:style>
      </p:sp>
      <p:sp>
        <p:nvSpPr>
          <p:cNvPr id="552" name="Line 13"/>
          <p:cNvSpPr/>
          <p:nvPr/>
        </p:nvSpPr>
        <p:spPr>
          <a:xfrm>
            <a:off x="8047080" y="1109520"/>
            <a:ext cx="984600" cy="536400"/>
          </a:xfrm>
          <a:prstGeom prst="line">
            <a:avLst/>
          </a:prstGeom>
          <a:ln>
            <a:solidFill>
              <a:srgbClr val="3465a4"/>
            </a:solidFill>
          </a:ln>
        </p:spPr>
        <p:style>
          <a:lnRef idx="0"/>
          <a:fillRef idx="0"/>
          <a:effectRef idx="0"/>
          <a:fontRef idx="minor"/>
        </p:style>
      </p:sp>
      <p:sp>
        <p:nvSpPr>
          <p:cNvPr id="553" name="Line 14"/>
          <p:cNvSpPr/>
          <p:nvPr/>
        </p:nvSpPr>
        <p:spPr>
          <a:xfrm>
            <a:off x="9327240" y="1109520"/>
            <a:ext cx="1350360" cy="536400"/>
          </a:xfrm>
          <a:prstGeom prst="line">
            <a:avLst/>
          </a:prstGeom>
          <a:ln>
            <a:solidFill>
              <a:srgbClr val="3465a4"/>
            </a:solidFill>
          </a:ln>
        </p:spPr>
        <p:style>
          <a:lnRef idx="0"/>
          <a:fillRef idx="0"/>
          <a:effectRef idx="0"/>
          <a:fontRef idx="minor"/>
        </p:style>
      </p:sp>
      <p:sp>
        <p:nvSpPr>
          <p:cNvPr id="554" name="CustomShape 15"/>
          <p:cNvSpPr/>
          <p:nvPr/>
        </p:nvSpPr>
        <p:spPr>
          <a:xfrm>
            <a:off x="960120" y="2468880"/>
            <a:ext cx="407808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Arial"/>
                <a:ea typeface="DejaVu Sans"/>
              </a:rPr>
              <a:t>Expected Actions of Aggressors and Defenders During</a:t>
            </a:r>
            <a:endParaRPr b="0" lang="en-US" sz="1600" spc="-1" strike="noStrike">
              <a:latin typeface="Arial"/>
            </a:endParaRPr>
          </a:p>
          <a:p>
            <a:pPr>
              <a:lnSpc>
                <a:spcPct val="100000"/>
              </a:lnSpc>
            </a:pPr>
            <a:r>
              <a:rPr b="1" i="1" lang="en-US" sz="1600" spc="-1" strike="noStrike">
                <a:solidFill>
                  <a:srgbClr val="2a6099"/>
                </a:solidFill>
                <a:latin typeface="Arial"/>
                <a:ea typeface="DejaVu Sans"/>
              </a:rPr>
              <a:t>Command &amp; Control (C2)</a:t>
            </a:r>
            <a:endParaRPr b="0" lang="en-US" sz="1600" spc="-1" strike="noStrike">
              <a:latin typeface="Arial"/>
            </a:endParaRPr>
          </a:p>
        </p:txBody>
      </p:sp>
      <p:sp>
        <p:nvSpPr>
          <p:cNvPr id="555" name="CustomShape 16"/>
          <p:cNvSpPr/>
          <p:nvPr/>
        </p:nvSpPr>
        <p:spPr>
          <a:xfrm>
            <a:off x="9006840" y="1649520"/>
            <a:ext cx="2145960" cy="81648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500" spc="-1" strike="noStrike">
                <a:solidFill>
                  <a:srgbClr val="ffffff"/>
                </a:solidFill>
                <a:latin typeface="Arial"/>
                <a:ea typeface="DejaVu Sans"/>
              </a:rPr>
              <a:t>Command &amp;</a:t>
            </a:r>
            <a:br/>
            <a:r>
              <a:rPr b="1" lang="en-US" sz="1500" spc="-1" strike="noStrike">
                <a:solidFill>
                  <a:srgbClr val="ffffff"/>
                </a:solidFill>
                <a:latin typeface="Arial"/>
                <a:ea typeface="DejaVu Sans"/>
              </a:rPr>
              <a:t>Control (C2)</a:t>
            </a:r>
            <a:endParaRPr b="0" lang="en-US" sz="1500" spc="-1" strike="noStrike">
              <a:latin typeface="Arial"/>
            </a:endParaRPr>
          </a:p>
        </p:txBody>
      </p:sp>
      <p:sp>
        <p:nvSpPr>
          <p:cNvPr id="556" name="CustomShape 17"/>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557" name="CustomShape 18"/>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558" name="CustomShape 19"/>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59"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Achieve the Mission’s Goal</a:t>
            </a:r>
            <a:endParaRPr b="0" lang="en-US" sz="3600" spc="-1" strike="noStrike">
              <a:latin typeface="Arial"/>
            </a:endParaRPr>
          </a:p>
        </p:txBody>
      </p:sp>
      <p:sp>
        <p:nvSpPr>
          <p:cNvPr id="560" name="CustomShape 2"/>
          <p:cNvSpPr/>
          <p:nvPr/>
        </p:nvSpPr>
        <p:spPr>
          <a:xfrm>
            <a:off x="1005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561" name="CustomShape 3"/>
          <p:cNvSpPr/>
          <p:nvPr/>
        </p:nvSpPr>
        <p:spPr>
          <a:xfrm>
            <a:off x="2411640" y="1109520"/>
            <a:ext cx="1710720" cy="61992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562" name="CustomShape 4"/>
          <p:cNvSpPr/>
          <p:nvPr/>
        </p:nvSpPr>
        <p:spPr>
          <a:xfrm>
            <a:off x="38178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563" name="CustomShape 5"/>
          <p:cNvSpPr/>
          <p:nvPr/>
        </p:nvSpPr>
        <p:spPr>
          <a:xfrm>
            <a:off x="52236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564" name="CustomShape 6"/>
          <p:cNvSpPr/>
          <p:nvPr/>
        </p:nvSpPr>
        <p:spPr>
          <a:xfrm>
            <a:off x="66294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565" name="CustomShape 7"/>
          <p:cNvSpPr/>
          <p:nvPr/>
        </p:nvSpPr>
        <p:spPr>
          <a:xfrm>
            <a:off x="8034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566" name="CustomShape 8"/>
          <p:cNvSpPr/>
          <p:nvPr/>
        </p:nvSpPr>
        <p:spPr>
          <a:xfrm>
            <a:off x="943956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567" name="CustomShape 9"/>
          <p:cNvSpPr/>
          <p:nvPr/>
        </p:nvSpPr>
        <p:spPr>
          <a:xfrm>
            <a:off x="960120" y="3383280"/>
            <a:ext cx="4907160" cy="1764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AGGRESSORS</a:t>
            </a:r>
            <a:br/>
            <a:r>
              <a:rPr b="0" lang="en-US" sz="1000" spc="-1" strike="noStrike">
                <a:solidFill>
                  <a:srgbClr val="000000"/>
                </a:solidFill>
                <a:latin typeface="Arial"/>
                <a:ea typeface="DejaVu Sans"/>
              </a:rPr>
              <a:t>With hands-on keyboard access, intruders accomplish the mission’s goal. What happens next depends on who is on the keyboard.</a:t>
            </a:r>
            <a:endParaRPr b="0" lang="en-US" sz="1000" spc="-1" strike="noStrike">
              <a:latin typeface="Arial"/>
            </a:endParaRPr>
          </a:p>
          <a:p>
            <a:pPr>
              <a:lnSpc>
                <a:spcPct val="100000"/>
              </a:lnSpc>
            </a:pP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Collect user credentials</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Privilege escalation</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Internal reconnaissance of Lateral movement through environment</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Collect and exfiltrate data</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Destroy systems</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Overwrite or corrupt data</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Surreptitiously modify data</a:t>
            </a:r>
            <a:endParaRPr b="0" lang="en-US" sz="1000" spc="-1" strike="noStrike">
              <a:latin typeface="Arial"/>
            </a:endParaRPr>
          </a:p>
        </p:txBody>
      </p:sp>
      <p:sp>
        <p:nvSpPr>
          <p:cNvPr id="568" name="CustomShape 10"/>
          <p:cNvSpPr/>
          <p:nvPr/>
        </p:nvSpPr>
        <p:spPr>
          <a:xfrm>
            <a:off x="5943600" y="3383280"/>
            <a:ext cx="5108400" cy="181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DEFENDERS</a:t>
            </a:r>
            <a:endParaRPr b="0" lang="en-US" sz="1000" spc="-1" strike="noStrike">
              <a:latin typeface="Arial"/>
            </a:endParaRPr>
          </a:p>
          <a:p>
            <a:pPr>
              <a:lnSpc>
                <a:spcPct val="100000"/>
              </a:lnSpc>
            </a:pPr>
            <a:r>
              <a:rPr b="0" lang="en-US" sz="1000" spc="-1" strike="noStrike">
                <a:solidFill>
                  <a:srgbClr val="000000"/>
                </a:solidFill>
                <a:latin typeface="Arial"/>
                <a:ea typeface="DejaVu Sans"/>
              </a:rPr>
              <a:t>The longer an adversary has CKC7 access, the greater the impact. Defenders must detect this stage as quickly as possible by using forensic evidence – including network packet captures, for damage assessment.</a:t>
            </a:r>
            <a:endParaRPr b="0" lang="en-US" sz="1000" spc="-1" strike="noStrike">
              <a:latin typeface="Arial"/>
            </a:endParaRPr>
          </a:p>
          <a:p>
            <a:pPr>
              <a:lnSpc>
                <a:spcPct val="100000"/>
              </a:lnSpc>
            </a:pPr>
            <a:endParaRPr b="0" lang="en-US" sz="10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Establish incident response playbook, including executive engagement and communications plan.</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Detect data exfiltration, lateral movement, unauthorized credential usage.fImmediate analyst response to all CKC7 alerts.</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Forensic agents pre-deployed to endpoints for rapid triage.fNetwork package capture to recreate activity.</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Conduct damage assessment with subject matter experts.</a:t>
            </a:r>
            <a:endParaRPr b="0" lang="en-US" sz="900" spc="-1" strike="noStrike">
              <a:latin typeface="Arial"/>
            </a:endParaRPr>
          </a:p>
        </p:txBody>
      </p:sp>
      <p:sp>
        <p:nvSpPr>
          <p:cNvPr id="569" name="Line 11"/>
          <p:cNvSpPr/>
          <p:nvPr/>
        </p:nvSpPr>
        <p:spPr>
          <a:xfrm>
            <a:off x="11137320" y="1408320"/>
            <a:ext cx="0" cy="658440"/>
          </a:xfrm>
          <a:prstGeom prst="line">
            <a:avLst/>
          </a:prstGeom>
          <a:ln>
            <a:solidFill>
              <a:srgbClr val="000000"/>
            </a:solidFill>
          </a:ln>
        </p:spPr>
        <p:style>
          <a:lnRef idx="0"/>
          <a:fillRef idx="0"/>
          <a:effectRef idx="0"/>
          <a:fontRef idx="minor"/>
        </p:style>
      </p:sp>
      <p:sp>
        <p:nvSpPr>
          <p:cNvPr id="570" name="Line 12"/>
          <p:cNvSpPr/>
          <p:nvPr/>
        </p:nvSpPr>
        <p:spPr>
          <a:xfrm flipH="1">
            <a:off x="9010440" y="1737360"/>
            <a:ext cx="407880" cy="714600"/>
          </a:xfrm>
          <a:prstGeom prst="line">
            <a:avLst/>
          </a:prstGeom>
          <a:ln>
            <a:solidFill>
              <a:srgbClr val="000000"/>
            </a:solidFill>
          </a:ln>
        </p:spPr>
        <p:style>
          <a:lnRef idx="0"/>
          <a:fillRef idx="0"/>
          <a:effectRef idx="0"/>
          <a:fontRef idx="minor"/>
        </p:style>
      </p:sp>
      <p:sp>
        <p:nvSpPr>
          <p:cNvPr id="571" name="Line 13"/>
          <p:cNvSpPr/>
          <p:nvPr/>
        </p:nvSpPr>
        <p:spPr>
          <a:xfrm flipH="1">
            <a:off x="9031680" y="1097280"/>
            <a:ext cx="407880" cy="548640"/>
          </a:xfrm>
          <a:prstGeom prst="line">
            <a:avLst/>
          </a:prstGeom>
          <a:ln>
            <a:solidFill>
              <a:srgbClr val="000000"/>
            </a:solidFill>
          </a:ln>
        </p:spPr>
        <p:style>
          <a:lnRef idx="0"/>
          <a:fillRef idx="0"/>
          <a:effectRef idx="0"/>
          <a:fontRef idx="minor"/>
        </p:style>
      </p:sp>
      <p:sp>
        <p:nvSpPr>
          <p:cNvPr id="572" name="Line 14"/>
          <p:cNvSpPr/>
          <p:nvPr/>
        </p:nvSpPr>
        <p:spPr>
          <a:xfrm flipH="1">
            <a:off x="10661760" y="1109520"/>
            <a:ext cx="112320" cy="536400"/>
          </a:xfrm>
          <a:prstGeom prst="line">
            <a:avLst/>
          </a:prstGeom>
          <a:ln>
            <a:solidFill>
              <a:srgbClr val="000000"/>
            </a:solidFill>
          </a:ln>
        </p:spPr>
        <p:style>
          <a:lnRef idx="0"/>
          <a:fillRef idx="0"/>
          <a:effectRef idx="0"/>
          <a:fontRef idx="minor"/>
        </p:style>
      </p:sp>
      <p:sp>
        <p:nvSpPr>
          <p:cNvPr id="573" name="CustomShape 15"/>
          <p:cNvSpPr/>
          <p:nvPr/>
        </p:nvSpPr>
        <p:spPr>
          <a:xfrm>
            <a:off x="960120" y="2468880"/>
            <a:ext cx="407808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Arial"/>
                <a:ea typeface="DejaVu Sans"/>
              </a:rPr>
              <a:t>Expected Actions of Aggressors and Defenders During</a:t>
            </a:r>
            <a:endParaRPr b="0" lang="en-US" sz="1600" spc="-1" strike="noStrike">
              <a:latin typeface="Arial"/>
            </a:endParaRPr>
          </a:p>
          <a:p>
            <a:pPr>
              <a:lnSpc>
                <a:spcPct val="100000"/>
              </a:lnSpc>
            </a:pPr>
            <a:r>
              <a:rPr b="1" i="1" lang="en-US" sz="1600" spc="-1" strike="noStrike">
                <a:solidFill>
                  <a:srgbClr val="2a6099"/>
                </a:solidFill>
                <a:latin typeface="Arial"/>
                <a:ea typeface="DejaVu Sans"/>
              </a:rPr>
              <a:t>Actions on Objectives</a:t>
            </a:r>
            <a:endParaRPr b="0" lang="en-US" sz="1600" spc="-1" strike="noStrike">
              <a:latin typeface="Arial"/>
            </a:endParaRPr>
          </a:p>
        </p:txBody>
      </p:sp>
      <p:sp>
        <p:nvSpPr>
          <p:cNvPr id="574" name="CustomShape 16"/>
          <p:cNvSpPr/>
          <p:nvPr/>
        </p:nvSpPr>
        <p:spPr>
          <a:xfrm>
            <a:off x="9006840" y="1649520"/>
            <a:ext cx="2145960" cy="81648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575" name="CustomShape 17"/>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576" name="CustomShape 18"/>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577" name="CustomShape 19"/>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78" name="" descr=""/>
          <p:cNvPicPr/>
          <p:nvPr/>
        </p:nvPicPr>
        <p:blipFill>
          <a:blip r:embed="rId1"/>
          <a:stretch/>
        </p:blipFill>
        <p:spPr>
          <a:xfrm>
            <a:off x="1645920" y="3108960"/>
            <a:ext cx="911160" cy="911160"/>
          </a:xfrm>
          <a:prstGeom prst="rect">
            <a:avLst/>
          </a:prstGeom>
          <a:ln>
            <a:noFill/>
          </a:ln>
        </p:spPr>
      </p:pic>
      <p:pic>
        <p:nvPicPr>
          <p:cNvPr id="579" name="" descr=""/>
          <p:cNvPicPr/>
          <p:nvPr/>
        </p:nvPicPr>
        <p:blipFill>
          <a:blip r:embed="rId2"/>
          <a:srcRect l="12082" t="19554" r="19020" b="18215"/>
          <a:stretch/>
        </p:blipFill>
        <p:spPr>
          <a:xfrm>
            <a:off x="1554480" y="1097280"/>
            <a:ext cx="1011600" cy="911160"/>
          </a:xfrm>
          <a:prstGeom prst="rect">
            <a:avLst/>
          </a:prstGeom>
          <a:ln>
            <a:noFill/>
          </a:ln>
        </p:spPr>
      </p:pic>
      <p:pic>
        <p:nvPicPr>
          <p:cNvPr id="580" name="" descr=""/>
          <p:cNvPicPr/>
          <p:nvPr/>
        </p:nvPicPr>
        <p:blipFill>
          <a:blip r:embed="rId3"/>
          <a:srcRect l="10108" t="10664" r="10936" b="10664"/>
          <a:stretch/>
        </p:blipFill>
        <p:spPr>
          <a:xfrm>
            <a:off x="1645920" y="2103120"/>
            <a:ext cx="911160" cy="819720"/>
          </a:xfrm>
          <a:prstGeom prst="rect">
            <a:avLst/>
          </a:prstGeom>
          <a:ln>
            <a:noFill/>
          </a:ln>
        </p:spPr>
      </p:pic>
      <p:pic>
        <p:nvPicPr>
          <p:cNvPr id="581" name="" descr=""/>
          <p:cNvPicPr/>
          <p:nvPr/>
        </p:nvPicPr>
        <p:blipFill>
          <a:blip r:embed="rId4"/>
          <a:stretch/>
        </p:blipFill>
        <p:spPr>
          <a:xfrm>
            <a:off x="3200400" y="2194560"/>
            <a:ext cx="911160" cy="911160"/>
          </a:xfrm>
          <a:prstGeom prst="rect">
            <a:avLst/>
          </a:prstGeom>
          <a:ln>
            <a:noFill/>
          </a:ln>
        </p:spPr>
      </p:pic>
      <p:pic>
        <p:nvPicPr>
          <p:cNvPr id="582" name="" descr=""/>
          <p:cNvPicPr/>
          <p:nvPr/>
        </p:nvPicPr>
        <p:blipFill>
          <a:blip r:embed="rId5"/>
          <a:stretch/>
        </p:blipFill>
        <p:spPr>
          <a:xfrm>
            <a:off x="3383280" y="1097280"/>
            <a:ext cx="911160" cy="865440"/>
          </a:xfrm>
          <a:prstGeom prst="rect">
            <a:avLst/>
          </a:prstGeom>
          <a:ln>
            <a:noFill/>
          </a:ln>
        </p:spPr>
      </p:pic>
      <p:sp>
        <p:nvSpPr>
          <p:cNvPr id="583" name="CustomShape 1"/>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584" name="CustomShape 2"/>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585" name="CustomShape 3"/>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6" name="" descr=""/>
          <p:cNvPicPr/>
          <p:nvPr/>
        </p:nvPicPr>
        <p:blipFill>
          <a:blip r:embed="rId1"/>
          <a:stretch/>
        </p:blipFill>
        <p:spPr>
          <a:xfrm>
            <a:off x="1205280" y="920160"/>
            <a:ext cx="10321560" cy="5038200"/>
          </a:xfrm>
          <a:prstGeom prst="rect">
            <a:avLst/>
          </a:prstGeom>
          <a:ln>
            <a:noFill/>
          </a:ln>
        </p:spPr>
      </p:pic>
      <p:sp>
        <p:nvSpPr>
          <p:cNvPr id="587"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Aggressors</a:t>
            </a:r>
            <a:endParaRPr b="0" lang="en-US" sz="3600" spc="-1" strike="noStrike">
              <a:latin typeface="Arial"/>
            </a:endParaRPr>
          </a:p>
        </p:txBody>
      </p:sp>
      <p:sp>
        <p:nvSpPr>
          <p:cNvPr id="588" name="CustomShape 2"/>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589" name="CustomShape 3"/>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590" name="CustomShape 4"/>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CustomShape 1"/>
          <p:cNvSpPr/>
          <p:nvPr/>
        </p:nvSpPr>
        <p:spPr>
          <a:xfrm>
            <a:off x="1582920" y="26352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200" spc="-1" strike="noStrike">
                <a:solidFill>
                  <a:srgbClr val="000000"/>
                </a:solidFill>
                <a:latin typeface="Arial"/>
                <a:ea typeface="DejaVu Sans"/>
              </a:rPr>
              <a:t>Baseline Assumption and Facts</a:t>
            </a:r>
            <a:endParaRPr b="0" lang="en-US" sz="3200" spc="-1" strike="noStrike">
              <a:latin typeface="Arial"/>
            </a:endParaRPr>
          </a:p>
        </p:txBody>
      </p:sp>
      <p:sp>
        <p:nvSpPr>
          <p:cNvPr id="592" name="CustomShape 2"/>
          <p:cNvSpPr/>
          <p:nvPr/>
        </p:nvSpPr>
        <p:spPr>
          <a:xfrm>
            <a:off x="1097280" y="1097280"/>
            <a:ext cx="10055520" cy="5017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01-INITIAL ACCESS:</a:t>
            </a:r>
            <a:endParaRPr b="0" lang="en-US" sz="1200" spc="-1" strike="noStrike">
              <a:latin typeface="Arial"/>
            </a:endParaRPr>
          </a:p>
          <a:p>
            <a:pPr marL="216000" indent="-213120">
              <a:lnSpc>
                <a:spcPct val="100000"/>
              </a:lnSpc>
              <a:buClr>
                <a:srgbClr val="000000"/>
              </a:buClr>
              <a:buFont typeface="Wingdings" charset="2"/>
              <a:buChar char=""/>
            </a:pPr>
            <a:r>
              <a:rPr b="0" lang="en-US" sz="1200" spc="-1" strike="noStrike" u="sng">
                <a:solidFill>
                  <a:srgbClr val="00a933"/>
                </a:solidFill>
                <a:uFillTx/>
                <a:latin typeface="Arial"/>
                <a:ea typeface="DejaVu Sans"/>
              </a:rPr>
              <a:t>Most likely:</a:t>
            </a:r>
            <a:r>
              <a:rPr b="0" lang="en-US" sz="1200" spc="-1" strike="noStrike">
                <a:solidFill>
                  <a:srgbClr val="00a933"/>
                </a:solidFill>
                <a:latin typeface="Arial"/>
                <a:ea typeface="DejaVu Sans"/>
              </a:rPr>
              <a:t> Spear phishing email or </a:t>
            </a:r>
            <a:r>
              <a:rPr b="1" lang="en-US" sz="1200" spc="-1" strike="noStrike" u="sng">
                <a:solidFill>
                  <a:srgbClr val="00a933"/>
                </a:solidFill>
                <a:uFillTx/>
                <a:latin typeface="Arial"/>
                <a:ea typeface="DejaVu Sans"/>
              </a:rPr>
              <a:t>drive-by website</a:t>
            </a:r>
            <a:r>
              <a:rPr b="0" lang="en-US" sz="1200" spc="-1" strike="noStrike">
                <a:solidFill>
                  <a:srgbClr val="00a933"/>
                </a:solidFill>
                <a:latin typeface="Arial"/>
                <a:ea typeface="DejaVu Sans"/>
              </a:rPr>
              <a:t> with malicious weaponized payload (executive file, macro, link, etc.).</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a:solidFill>
                  <a:srgbClr val="000000"/>
                </a:solidFill>
                <a:latin typeface="Arial"/>
                <a:ea typeface="DejaVu Sans"/>
              </a:rPr>
              <a:t> Review/Search </a:t>
            </a:r>
            <a:r>
              <a:rPr b="1" lang="en-US" sz="1200" spc="-1" strike="noStrike">
                <a:solidFill>
                  <a:srgbClr val="000000"/>
                </a:solidFill>
                <a:latin typeface="Arial"/>
                <a:ea typeface="DejaVu Sans"/>
              </a:rPr>
              <a:t>Download</a:t>
            </a:r>
            <a:r>
              <a:rPr b="0" lang="en-US" sz="1200" spc="-1" strike="noStrike">
                <a:solidFill>
                  <a:srgbClr val="000000"/>
                </a:solidFill>
                <a:latin typeface="Arial"/>
                <a:ea typeface="DejaVu Sans"/>
              </a:rPr>
              <a:t> histories and Browser Histories.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2a6099"/>
                </a:solidFill>
                <a:latin typeface="Arial"/>
                <a:ea typeface="DejaVu Sans"/>
              </a:rPr>
              <a:t> </a:t>
            </a:r>
            <a:r>
              <a:rPr b="1" lang="en-US" sz="1200" spc="-1" strike="noStrike">
                <a:solidFill>
                  <a:srgbClr val="2a6099"/>
                </a:solidFill>
                <a:latin typeface="Arial"/>
                <a:ea typeface="DejaVu Sans"/>
              </a:rPr>
              <a:t>         </a:t>
            </a: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02-EXECUTION:</a:t>
            </a:r>
            <a:endParaRPr b="0" lang="en-US" sz="1200" spc="-1" strike="noStrike">
              <a:latin typeface="Arial"/>
            </a:endParaRPr>
          </a:p>
          <a:p>
            <a:pPr marL="216000" indent="-213120">
              <a:lnSpc>
                <a:spcPct val="100000"/>
              </a:lnSpc>
              <a:buClr>
                <a:srgbClr val="000000"/>
              </a:buClr>
              <a:buFont typeface="Wingdings" charset="2"/>
              <a:buChar char=""/>
            </a:pPr>
            <a:r>
              <a:rPr b="0" lang="en-US" sz="1200" spc="-1" strike="noStrike" u="sng">
                <a:solidFill>
                  <a:srgbClr val="00a933"/>
                </a:solidFill>
                <a:uFillTx/>
                <a:latin typeface="Arial"/>
                <a:ea typeface="DejaVu Sans"/>
              </a:rPr>
              <a:t>Most likely: </a:t>
            </a:r>
            <a:r>
              <a:rPr b="0" lang="en-US" sz="1200" spc="-1" strike="noStrike">
                <a:solidFill>
                  <a:srgbClr val="00a933"/>
                </a:solidFill>
                <a:latin typeface="Arial"/>
                <a:ea typeface="DejaVu Sans"/>
              </a:rPr>
              <a:t>Via </a:t>
            </a:r>
            <a:r>
              <a:rPr b="1" lang="en-US" sz="1200" spc="-1" strike="noStrike" u="sng">
                <a:solidFill>
                  <a:srgbClr val="00a933"/>
                </a:solidFill>
                <a:uFillTx/>
                <a:latin typeface="Arial"/>
                <a:ea typeface="DejaVu Sans"/>
              </a:rPr>
              <a:t>program execution</a:t>
            </a:r>
            <a:r>
              <a:rPr b="0" lang="en-US" sz="1200" spc="-1" strike="noStrike">
                <a:solidFill>
                  <a:srgbClr val="00a933"/>
                </a:solidFill>
                <a:latin typeface="Arial"/>
                <a:ea typeface="DejaVu Sans"/>
              </a:rPr>
              <a:t> of weaponized malicious payload by user</a:t>
            </a:r>
            <a:r>
              <a:rPr b="1" lang="en-US" sz="1200" spc="-1" strike="noStrike">
                <a:solidFill>
                  <a:srgbClr val="00a933"/>
                </a:solidFill>
                <a:latin typeface="Arial"/>
                <a:ea typeface="DejaVu Sans"/>
              </a:rPr>
              <a:t>.</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u="sng">
                <a:solidFill>
                  <a:srgbClr val="000000"/>
                </a:solidFill>
                <a:uFillTx/>
                <a:latin typeface="Arial"/>
                <a:ea typeface="DejaVu Sans"/>
              </a:rPr>
              <a:t>:</a:t>
            </a:r>
            <a:r>
              <a:rPr b="0" lang="en-US" sz="1200" spc="-1" strike="noStrike">
                <a:solidFill>
                  <a:srgbClr val="000000"/>
                </a:solidFill>
                <a:latin typeface="Arial"/>
                <a:ea typeface="DejaVu Sans"/>
              </a:rPr>
              <a:t> Review/Search program execution of</a:t>
            </a:r>
            <a:r>
              <a:rPr b="1" lang="en-US" sz="1200" spc="-1" strike="noStrike">
                <a:solidFill>
                  <a:srgbClr val="000000"/>
                </a:solidFill>
                <a:latin typeface="Arial"/>
                <a:ea typeface="DejaVu Sans"/>
              </a:rPr>
              <a:t> Scripts, </a:t>
            </a:r>
            <a:r>
              <a:rPr b="0" lang="en-US" sz="1200" spc="-1" strike="noStrike">
                <a:solidFill>
                  <a:srgbClr val="000000"/>
                </a:solidFill>
                <a:latin typeface="Arial"/>
                <a:ea typeface="DejaVu Sans"/>
              </a:rPr>
              <a:t>PowerShell, </a:t>
            </a:r>
            <a:r>
              <a:rPr b="1" lang="en-US" sz="1200" spc="-1" strike="noStrike">
                <a:solidFill>
                  <a:srgbClr val="000000"/>
                </a:solidFill>
                <a:latin typeface="Arial"/>
                <a:ea typeface="DejaVu Sans"/>
              </a:rPr>
              <a:t>Windows System files (misspelled)</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a933"/>
                </a:solidFill>
                <a:latin typeface="Arial"/>
                <a:ea typeface="DejaVu Sans"/>
              </a:rPr>
              <a:t> </a:t>
            </a:r>
            <a:r>
              <a:rPr b="1" lang="en-US" sz="1200" spc="-1" strike="noStrike">
                <a:solidFill>
                  <a:srgbClr val="00a933"/>
                </a:solidFill>
                <a:latin typeface="Arial"/>
                <a:ea typeface="DejaVu Sans"/>
              </a:rPr>
              <a:t>          </a:t>
            </a:r>
            <a:r>
              <a:rPr b="1" lang="en-US" sz="1200" spc="-1" strike="noStrike">
                <a:solidFill>
                  <a:srgbClr val="000000"/>
                </a:solidFill>
                <a:latin typeface="Arial"/>
                <a:ea typeface="DejaVu Sans"/>
              </a:rPr>
              <a:t>03-PERSISTENCE:</a:t>
            </a:r>
            <a:endParaRPr b="0" lang="en-US" sz="1200" spc="-1" strike="noStrike">
              <a:latin typeface="Arial"/>
            </a:endParaRPr>
          </a:p>
          <a:p>
            <a:pPr marL="216000" indent="-213120">
              <a:lnSpc>
                <a:spcPct val="100000"/>
              </a:lnSpc>
              <a:buClr>
                <a:srgbClr val="000000"/>
              </a:buClr>
              <a:buFont typeface="Wingdings" charset="2"/>
              <a:buChar char=""/>
            </a:pPr>
            <a:r>
              <a:rPr b="0" lang="en-US" sz="1200" spc="-1" strike="noStrike" u="sng">
                <a:solidFill>
                  <a:srgbClr val="00a933"/>
                </a:solidFill>
                <a:uFillTx/>
                <a:latin typeface="Arial"/>
                <a:ea typeface="DejaVu Sans"/>
              </a:rPr>
              <a:t>Most likely: </a:t>
            </a:r>
            <a:r>
              <a:rPr b="0" lang="en-US" sz="1200" spc="-1" strike="noStrike">
                <a:solidFill>
                  <a:srgbClr val="00a933"/>
                </a:solidFill>
                <a:latin typeface="Arial"/>
                <a:ea typeface="DejaVu Sans"/>
              </a:rPr>
              <a:t>Will exploit via Bootkit, Component Object Model Hijacking (COM) Hijack, Hidden Files and Directories, </a:t>
            </a:r>
            <a:r>
              <a:rPr b="1" lang="en-US" sz="1200" spc="-1" strike="noStrike" u="sng">
                <a:solidFill>
                  <a:srgbClr val="00a933"/>
                </a:solidFill>
                <a:uFillTx/>
                <a:latin typeface="Arial"/>
                <a:ea typeface="DejaVu Sans"/>
              </a:rPr>
              <a:t>Logon Scripts</a:t>
            </a:r>
            <a:r>
              <a:rPr b="1" lang="en-US" sz="1200" spc="-1" strike="noStrike">
                <a:solidFill>
                  <a:srgbClr val="00a933"/>
                </a:solidFill>
                <a:latin typeface="Arial"/>
                <a:ea typeface="DejaVu Sans"/>
              </a:rPr>
              <a:t>,</a:t>
            </a:r>
            <a:r>
              <a:rPr b="0" lang="en-US" sz="1200" spc="-1" strike="noStrike">
                <a:solidFill>
                  <a:srgbClr val="00a933"/>
                </a:solidFill>
                <a:latin typeface="Arial"/>
                <a:ea typeface="DejaVu Sans"/>
              </a:rPr>
              <a:t> Office Application Startup</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a:solidFill>
                  <a:srgbClr val="2a6099"/>
                </a:solidFill>
                <a:latin typeface="Arial"/>
                <a:ea typeface="DejaVu Sans"/>
              </a:rPr>
              <a:t> </a:t>
            </a:r>
            <a:r>
              <a:rPr b="0" lang="en-US" sz="1200" spc="-1" strike="noStrike">
                <a:solidFill>
                  <a:srgbClr val="000000"/>
                </a:solidFill>
                <a:latin typeface="Arial"/>
                <a:ea typeface="DejaVu Sans"/>
              </a:rPr>
              <a:t>Review/Search Boot Logs,</a:t>
            </a:r>
            <a:r>
              <a:rPr b="1" lang="en-US" sz="1200" spc="-1" strike="noStrike">
                <a:solidFill>
                  <a:srgbClr val="000000"/>
                </a:solidFill>
                <a:latin typeface="Arial"/>
                <a:ea typeface="DejaVu Sans"/>
              </a:rPr>
              <a:t> DLLs</a:t>
            </a:r>
            <a:r>
              <a:rPr b="0" lang="en-US" sz="1200" spc="-1" strike="noStrike">
                <a:solidFill>
                  <a:srgbClr val="000000"/>
                </a:solidFill>
                <a:latin typeface="Arial"/>
                <a:ea typeface="DejaVu Sans"/>
              </a:rPr>
              <a:t>, Hidden Files and Directories, </a:t>
            </a:r>
            <a:r>
              <a:rPr b="1" lang="en-US" sz="1200" spc="-1" strike="noStrike">
                <a:solidFill>
                  <a:srgbClr val="000000"/>
                </a:solidFill>
                <a:latin typeface="Arial"/>
                <a:ea typeface="DejaVu Sans"/>
              </a:rPr>
              <a:t>Logon Scripts, </a:t>
            </a:r>
            <a:r>
              <a:rPr b="0" lang="en-US" sz="1200" spc="-1" strike="noStrike">
                <a:solidFill>
                  <a:srgbClr val="000000"/>
                </a:solidFill>
                <a:latin typeface="Arial"/>
                <a:ea typeface="DejaVu Sans"/>
              </a:rPr>
              <a:t>Microsoft Documents &amp; Application Startup. Compare known good baselines to active OS footprints to identify deltas.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04-PRIVILEGE ESCALATION:</a:t>
            </a:r>
            <a:endParaRPr b="0" lang="en-US" sz="1200" spc="-1" strike="noStrike">
              <a:latin typeface="Arial"/>
            </a:endParaRPr>
          </a:p>
          <a:p>
            <a:pPr marL="216000" indent="-213120">
              <a:lnSpc>
                <a:spcPct val="100000"/>
              </a:lnSpc>
              <a:buClr>
                <a:srgbClr val="000000"/>
              </a:buClr>
              <a:buFont typeface="Wingdings" charset="2"/>
              <a:buChar char=""/>
            </a:pPr>
            <a:r>
              <a:rPr b="0" lang="en-US" sz="1200" spc="-1" strike="noStrike" u="sng">
                <a:solidFill>
                  <a:srgbClr val="00a933"/>
                </a:solidFill>
                <a:uFillTx/>
                <a:latin typeface="Arial"/>
                <a:ea typeface="DejaVu Sans"/>
              </a:rPr>
              <a:t>Most likely:</a:t>
            </a:r>
            <a:r>
              <a:rPr b="0" lang="en-US" sz="1200" spc="-1" strike="noStrike">
                <a:solidFill>
                  <a:srgbClr val="00a933"/>
                </a:solidFill>
                <a:latin typeface="Arial"/>
                <a:ea typeface="DejaVu Sans"/>
              </a:rPr>
              <a:t> Access Token Manipulation, Exploitation of a software vulnerability for </a:t>
            </a:r>
            <a:r>
              <a:rPr b="1" lang="en-US" sz="1200" spc="-1" strike="noStrike" u="sng">
                <a:solidFill>
                  <a:srgbClr val="00a933"/>
                </a:solidFill>
                <a:uFillTx/>
                <a:latin typeface="Arial"/>
                <a:ea typeface="DejaVu Sans"/>
              </a:rPr>
              <a:t>Privilege Escalation</a:t>
            </a:r>
            <a:r>
              <a:rPr b="0" lang="en-US" sz="1200" spc="-1" strike="noStrike">
                <a:solidFill>
                  <a:srgbClr val="00a933"/>
                </a:solidFill>
                <a:latin typeface="Arial"/>
                <a:ea typeface="DejaVu Sans"/>
              </a:rPr>
              <a:t>  </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u="sng">
                <a:solidFill>
                  <a:srgbClr val="000000"/>
                </a:solidFill>
                <a:uFillTx/>
                <a:latin typeface="Arial"/>
                <a:ea typeface="DejaVu Sans"/>
              </a:rPr>
              <a:t>:</a:t>
            </a:r>
            <a:r>
              <a:rPr b="0" lang="en-US" sz="1200" spc="-1" strike="noStrike">
                <a:solidFill>
                  <a:srgbClr val="000000"/>
                </a:solidFill>
                <a:latin typeface="Arial"/>
                <a:ea typeface="DejaVu Sans"/>
              </a:rPr>
              <a:t> Detect token manipulation by auditing command-line activity. Limit permissions so that users and user groups cannot create tokens. Search for suspicious files written to disk or evidence of </a:t>
            </a:r>
            <a:r>
              <a:rPr b="1" lang="en-US" sz="1200" spc="-1" strike="noStrike">
                <a:solidFill>
                  <a:srgbClr val="000000"/>
                </a:solidFill>
                <a:latin typeface="Arial"/>
                <a:ea typeface="DejaVu Sans"/>
              </a:rPr>
              <a:t>Process Injection</a:t>
            </a:r>
            <a:r>
              <a:rPr b="0" lang="en-US" sz="1200" spc="-1" strike="noStrike">
                <a:solidFill>
                  <a:srgbClr val="000000"/>
                </a:solidFill>
                <a:latin typeface="Arial"/>
                <a:ea typeface="DejaVu Sans"/>
              </a:rPr>
              <a:t> to detect Exploitation for </a:t>
            </a:r>
            <a:r>
              <a:rPr b="1" lang="en-US" sz="1200" spc="-1" strike="noStrike">
                <a:solidFill>
                  <a:srgbClr val="000000"/>
                </a:solidFill>
                <a:latin typeface="Arial"/>
                <a:ea typeface="DejaVu Sans"/>
              </a:rPr>
              <a:t>Privilege Escalation</a:t>
            </a:r>
            <a:r>
              <a:rPr b="0" lang="en-US" sz="1200" spc="-1" strike="noStrike">
                <a:solidFill>
                  <a:srgbClr val="000000"/>
                </a:solidFill>
                <a:latin typeface="Arial"/>
                <a:ea typeface="DejaVu Sans"/>
              </a:rPr>
              <a:t>. Recommend Application Isolation and Sandboxing. Review/Search Access Tokens, Event IDs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05-DEFENSE EVASION:</a:t>
            </a:r>
            <a:endParaRPr b="0" lang="en-US" sz="1200" spc="-1" strike="noStrike">
              <a:latin typeface="Arial"/>
            </a:endParaRPr>
          </a:p>
          <a:p>
            <a:pPr marL="216000" indent="-213120">
              <a:lnSpc>
                <a:spcPct val="100000"/>
              </a:lnSpc>
              <a:buClr>
                <a:srgbClr val="000000"/>
              </a:buClr>
              <a:buFont typeface="Wingdings" charset="2"/>
              <a:buChar char=""/>
            </a:pPr>
            <a:r>
              <a:rPr b="0" lang="en-US" sz="1200" spc="-1" strike="noStrike" u="sng">
                <a:solidFill>
                  <a:srgbClr val="00a933"/>
                </a:solidFill>
                <a:uFillTx/>
                <a:latin typeface="Arial"/>
                <a:ea typeface="DejaVu Sans"/>
              </a:rPr>
              <a:t>Most likely:</a:t>
            </a:r>
            <a:r>
              <a:rPr b="0" lang="en-US" sz="1200" spc="-1" strike="noStrike">
                <a:solidFill>
                  <a:srgbClr val="00a933"/>
                </a:solidFill>
                <a:latin typeface="Arial"/>
                <a:ea typeface="DejaVu Sans"/>
              </a:rPr>
              <a:t>  Aggressors use several means to evade detection. May employ any of the following techniques: </a:t>
            </a:r>
            <a:r>
              <a:rPr b="1" lang="en-US" sz="1200" spc="-1" strike="noStrike" u="sng">
                <a:solidFill>
                  <a:srgbClr val="00a933"/>
                </a:solidFill>
                <a:uFillTx/>
                <a:latin typeface="Arial"/>
                <a:ea typeface="DejaVu Sans"/>
              </a:rPr>
              <a:t>Obfuscate/Encode Files or Information</a:t>
            </a:r>
            <a:r>
              <a:rPr b="0" lang="en-US" sz="1200" spc="-1" strike="noStrike">
                <a:solidFill>
                  <a:srgbClr val="00a933"/>
                </a:solidFill>
                <a:latin typeface="Arial"/>
                <a:ea typeface="DejaVu Sans"/>
              </a:rPr>
              <a:t>, Exploitation for Defense Evasion, File Deletion, Indicator Removal on Host, Obfuscated Files or Information, Rootkit, Template Injection, and/or "Timestomp" technique.</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u="sng">
                <a:solidFill>
                  <a:srgbClr val="000000"/>
                </a:solidFill>
                <a:uFillTx/>
                <a:latin typeface="Arial"/>
                <a:ea typeface="DejaVu Sans"/>
              </a:rPr>
              <a:t>:</a:t>
            </a:r>
            <a:r>
              <a:rPr b="0" lang="en-US" sz="1200" spc="-1" strike="noStrike">
                <a:solidFill>
                  <a:srgbClr val="000000"/>
                </a:solidFill>
                <a:latin typeface="Arial"/>
                <a:ea typeface="DejaVu Sans"/>
              </a:rPr>
              <a:t> Review/Search use of “Certutil’ command, use of CCleaner to delete files, clearing Logs via ‘wevtutil cl System’ and ‘wevutil cl Security’ commands. Snort rules alert based on </a:t>
            </a:r>
            <a:r>
              <a:rPr b="1" lang="en-US" sz="1200" spc="-1" strike="noStrike">
                <a:solidFill>
                  <a:srgbClr val="000000"/>
                </a:solidFill>
                <a:latin typeface="Arial"/>
                <a:ea typeface="DejaVu Sans"/>
              </a:rPr>
              <a:t>payloads encoded with Base64</a:t>
            </a:r>
            <a:r>
              <a:rPr b="0" lang="en-US" sz="1200" spc="-1" strike="noStrike">
                <a:solidFill>
                  <a:srgbClr val="000000"/>
                </a:solidFill>
                <a:latin typeface="Arial"/>
                <a:ea typeface="DejaVu Sans"/>
              </a:rPr>
              <a:t>. Search for Rootkits and MSOffice template injection. Compare known good baselines to identify Timestomping activities.</a:t>
            </a:r>
            <a:endParaRPr b="0" lang="en-US" sz="1200" spc="-1" strike="noStrike">
              <a:latin typeface="Arial"/>
            </a:endParaRPr>
          </a:p>
        </p:txBody>
      </p:sp>
      <p:sp>
        <p:nvSpPr>
          <p:cNvPr id="593" name="CustomShape 3"/>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594" name="CustomShape 4"/>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595" name="CustomShape 5"/>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CustomShape 1"/>
          <p:cNvSpPr/>
          <p:nvPr/>
        </p:nvSpPr>
        <p:spPr>
          <a:xfrm>
            <a:off x="1582920" y="26352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200" spc="-1" strike="noStrike">
                <a:solidFill>
                  <a:srgbClr val="000000"/>
                </a:solidFill>
                <a:latin typeface="Arial"/>
                <a:ea typeface="DejaVu Sans"/>
              </a:rPr>
              <a:t>Baseline Assumption and Facts</a:t>
            </a:r>
            <a:endParaRPr b="0" lang="en-US" sz="3200" spc="-1" strike="noStrike">
              <a:latin typeface="Arial"/>
            </a:endParaRPr>
          </a:p>
        </p:txBody>
      </p:sp>
      <p:sp>
        <p:nvSpPr>
          <p:cNvPr id="597" name="CustomShape 2"/>
          <p:cNvSpPr/>
          <p:nvPr/>
        </p:nvSpPr>
        <p:spPr>
          <a:xfrm>
            <a:off x="1097280" y="1005840"/>
            <a:ext cx="10055520" cy="5200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Arial"/>
                <a:ea typeface="DejaVu Sans"/>
              </a:rPr>
              <a:t> </a:t>
            </a: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07-DISCOVERY:</a:t>
            </a:r>
            <a:endParaRPr b="0" lang="en-US" sz="1200" spc="-1" strike="noStrike">
              <a:latin typeface="Arial"/>
            </a:endParaRPr>
          </a:p>
          <a:p>
            <a:pPr marL="216000" indent="-213120">
              <a:lnSpc>
                <a:spcPct val="100000"/>
              </a:lnSpc>
              <a:buClr>
                <a:srgbClr val="000000"/>
              </a:buClr>
              <a:buFont typeface="Wingdings" charset="2"/>
              <a:buChar char=""/>
            </a:pPr>
            <a:r>
              <a:rPr b="1" lang="en-US" sz="1200" spc="-1" strike="noStrike" u="sng">
                <a:solidFill>
                  <a:srgbClr val="00a933"/>
                </a:solidFill>
                <a:uFillTx/>
                <a:latin typeface="Arial"/>
                <a:ea typeface="DejaVu Sans"/>
              </a:rPr>
              <a:t>Most likely:</a:t>
            </a:r>
            <a:r>
              <a:rPr b="1" lang="en-US" sz="1200" spc="-1" strike="noStrike">
                <a:solidFill>
                  <a:srgbClr val="00a933"/>
                </a:solidFill>
                <a:latin typeface="Arial"/>
                <a:ea typeface="DejaVu Sans"/>
              </a:rPr>
              <a:t> </a:t>
            </a:r>
            <a:r>
              <a:rPr b="0" lang="en-US" sz="1200" spc="-1" strike="noStrike">
                <a:solidFill>
                  <a:srgbClr val="00a933"/>
                </a:solidFill>
                <a:latin typeface="Arial"/>
                <a:ea typeface="DejaVu Sans"/>
              </a:rPr>
              <a:t>APT 82 may employ Network Sniffing, File and Directory Discovery (recursion), Peripheral Device Discovery, </a:t>
            </a:r>
            <a:r>
              <a:rPr b="1" lang="en-US" sz="1200" spc="-1" strike="noStrike" u="sng">
                <a:solidFill>
                  <a:srgbClr val="00a933"/>
                </a:solidFill>
                <a:uFillTx/>
                <a:latin typeface="Arial"/>
                <a:ea typeface="DejaVu Sans"/>
              </a:rPr>
              <a:t>Process Discovery</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a:solidFill>
                  <a:srgbClr val="2a6099"/>
                </a:solidFill>
                <a:latin typeface="Arial"/>
                <a:ea typeface="DejaVu Sans"/>
              </a:rPr>
              <a:t> </a:t>
            </a:r>
            <a:r>
              <a:rPr b="0" lang="en-US" sz="1200" spc="-1" strike="noStrike">
                <a:solidFill>
                  <a:srgbClr val="000000"/>
                </a:solidFill>
                <a:latin typeface="Arial"/>
                <a:ea typeface="DejaVu Sans"/>
              </a:rPr>
              <a:t>Alert on any use of ‘Forfiles’ to loocate PDF , Excel, and Word docs. Use of Responder to sniff docs coming across network. Use of ‘Tasklist’ command and utility. Use of ps utility on Linux systems.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08-LATERAL MOVEMENT:</a:t>
            </a:r>
            <a:endParaRPr b="0" lang="en-US" sz="1200" spc="-1" strike="noStrike">
              <a:latin typeface="Arial"/>
            </a:endParaRPr>
          </a:p>
          <a:p>
            <a:pPr marL="216000" indent="-213120">
              <a:lnSpc>
                <a:spcPct val="100000"/>
              </a:lnSpc>
              <a:buClr>
                <a:srgbClr val="000000"/>
              </a:buClr>
              <a:buFont typeface="Wingdings" charset="2"/>
              <a:buChar char=""/>
            </a:pPr>
            <a:r>
              <a:rPr b="1" lang="en-US" sz="1200" spc="-1" strike="noStrike" u="sng">
                <a:solidFill>
                  <a:srgbClr val="00a933"/>
                </a:solidFill>
                <a:uFillTx/>
                <a:latin typeface="Arial"/>
                <a:ea typeface="DejaVu Sans"/>
              </a:rPr>
              <a:t>Most likely:</a:t>
            </a:r>
            <a:r>
              <a:rPr b="0" lang="en-US" sz="1200" spc="-1" strike="noStrike">
                <a:solidFill>
                  <a:srgbClr val="00a933"/>
                </a:solidFill>
                <a:latin typeface="Arial"/>
                <a:ea typeface="DejaVu Sans"/>
              </a:rPr>
              <a:t> APT 82 may employ Exploitation of remote services SMB, RDP, MySQL.May implant </a:t>
            </a:r>
            <a:r>
              <a:rPr b="1" lang="en-US" sz="1200" spc="-1" strike="noStrike" u="sng">
                <a:solidFill>
                  <a:srgbClr val="00a933"/>
                </a:solidFill>
                <a:uFillTx/>
                <a:latin typeface="Arial"/>
                <a:ea typeface="DejaVu Sans"/>
              </a:rPr>
              <a:t>‘Logon’ scripts</a:t>
            </a:r>
            <a:r>
              <a:rPr b="1" lang="en-US" sz="1200" spc="-1" strike="noStrike">
                <a:solidFill>
                  <a:srgbClr val="00a933"/>
                </a:solidFill>
                <a:latin typeface="Arial"/>
                <a:ea typeface="DejaVu Sans"/>
              </a:rPr>
              <a:t> </a:t>
            </a:r>
            <a:r>
              <a:rPr b="0" lang="en-US" sz="1200" spc="-1" strike="noStrike">
                <a:solidFill>
                  <a:srgbClr val="00a933"/>
                </a:solidFill>
                <a:latin typeface="Arial"/>
                <a:ea typeface="DejaVu Sans"/>
              </a:rPr>
              <a:t>when a user logs on. Use of </a:t>
            </a:r>
            <a:r>
              <a:rPr b="1" lang="en-US" sz="1200" spc="-1" strike="noStrike">
                <a:solidFill>
                  <a:srgbClr val="00a933"/>
                </a:solidFill>
                <a:latin typeface="Arial"/>
                <a:ea typeface="DejaVu Sans"/>
              </a:rPr>
              <a:t>Pass the Hash</a:t>
            </a:r>
            <a:r>
              <a:rPr b="0" lang="en-US" sz="1200" spc="-1" strike="noStrike">
                <a:solidFill>
                  <a:srgbClr val="00a933"/>
                </a:solidFill>
                <a:latin typeface="Arial"/>
                <a:ea typeface="DejaVu Sans"/>
              </a:rPr>
              <a:t> method. Remote file copy in Windows through FTP, in Linux through scp, rsync, and sftp.</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a:solidFill>
                  <a:srgbClr val="2a6099"/>
                </a:solidFill>
                <a:latin typeface="Arial"/>
                <a:ea typeface="DejaVu Sans"/>
              </a:rPr>
              <a:t> </a:t>
            </a:r>
            <a:r>
              <a:rPr b="0" lang="en-US" sz="1200" spc="-1" strike="noStrike">
                <a:solidFill>
                  <a:srgbClr val="000000"/>
                </a:solidFill>
                <a:latin typeface="Arial"/>
                <a:ea typeface="DejaVu Sans"/>
              </a:rPr>
              <a:t>Enforce following-- 1. Password Policies: (complex, unique passwords), 2. Privileged Account Management: Limit credential overlap across systems, 3. Update Software (patch), 4. User Account Control: Enable pass the hash mitigations to apply UAC restrictions to local accounts on network logon, and 5. User Account Management: Limit local administrator to one system per privileged user.</a:t>
            </a:r>
            <a:endParaRPr b="0" lang="en-US" sz="1200" spc="-1" strike="noStrike">
              <a:latin typeface="Arial"/>
            </a:endParaRPr>
          </a:p>
          <a:p>
            <a:pPr>
              <a:lnSpc>
                <a:spcPct val="100000"/>
              </a:lnSpc>
            </a:pPr>
            <a:endParaRPr b="0" lang="en-US" sz="1200" spc="-1" strike="noStrike">
              <a:latin typeface="Arial"/>
            </a:endParaRPr>
          </a:p>
          <a:p>
            <a:pPr>
              <a:lnSpc>
                <a:spcPct val="100000"/>
              </a:lnSpc>
            </a:pP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09-COLLECTION:</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000000"/>
                </a:solidFill>
                <a:uFillTx/>
                <a:latin typeface="Arial"/>
                <a:ea typeface="DejaVu Sans"/>
              </a:rPr>
              <a:t>Most likely:</a:t>
            </a:r>
            <a:r>
              <a:rPr b="0" lang="en-US" sz="1200" spc="-1" strike="noStrike">
                <a:solidFill>
                  <a:srgbClr val="000000"/>
                </a:solidFill>
                <a:latin typeface="Arial"/>
                <a:ea typeface="DejaVu Sans"/>
              </a:rPr>
              <a:t> APT 82 may employ Automated Collection, Data Staged, Data from Information Repositories, Data from Local System, Data from Removable Media, Email Collection, Input Capture, and Screen Capture.</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a:solidFill>
                  <a:srgbClr val="2a6099"/>
                </a:solidFill>
                <a:latin typeface="Arial"/>
                <a:ea typeface="DejaVu Sans"/>
              </a:rPr>
              <a:t> </a:t>
            </a:r>
            <a:r>
              <a:rPr b="0" lang="en-US" sz="1200" spc="-1" strike="noStrike">
                <a:solidFill>
                  <a:srgbClr val="000000"/>
                </a:solidFill>
                <a:latin typeface="Arial"/>
                <a:ea typeface="DejaVu Sans"/>
              </a:rPr>
              <a:t>Review/Search use of custom scripts to search and collect data. Also use of search from cmd line. Collected data is staged at a central location prior to exfiltration.  Data is compressed or encrypted. Review/Search use of se of email, keyloggers, and screen capture.</a:t>
            </a:r>
            <a:endParaRPr b="0" lang="en-US" sz="1200" spc="-1" strike="noStrike">
              <a:latin typeface="Arial"/>
            </a:endParaRPr>
          </a:p>
          <a:p>
            <a:pPr>
              <a:lnSpc>
                <a:spcPct val="100000"/>
              </a:lnSpc>
            </a:pPr>
            <a:endParaRPr b="0" lang="en-US" sz="1200" spc="-1" strike="noStrike">
              <a:latin typeface="Arial"/>
            </a:endParaRPr>
          </a:p>
          <a:p>
            <a:pPr>
              <a:lnSpc>
                <a:spcPct val="100000"/>
              </a:lnSpc>
            </a:pP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10-EXFILTRATION:</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000000"/>
                </a:solidFill>
                <a:uFillTx/>
                <a:latin typeface="Arial"/>
                <a:ea typeface="DejaVu Sans"/>
              </a:rPr>
              <a:t>Most likely:</a:t>
            </a:r>
            <a:r>
              <a:rPr b="0" lang="en-US" sz="1200" spc="-1" strike="noStrike">
                <a:solidFill>
                  <a:srgbClr val="000000"/>
                </a:solidFill>
                <a:latin typeface="Arial"/>
                <a:ea typeface="DejaVu Sans"/>
              </a:rPr>
              <a:t> APT 82 may employ data encoding and compression prior to </a:t>
            </a:r>
            <a:r>
              <a:rPr b="1" lang="en-US" sz="1200" spc="-1" strike="noStrike">
                <a:solidFill>
                  <a:srgbClr val="000000"/>
                </a:solidFill>
                <a:latin typeface="Arial"/>
                <a:ea typeface="DejaVu Sans"/>
              </a:rPr>
              <a:t>exfiltration</a:t>
            </a:r>
            <a:r>
              <a:rPr b="0" lang="en-US" sz="1200" spc="-1" strike="noStrike">
                <a:solidFill>
                  <a:srgbClr val="000000"/>
                </a:solidFill>
                <a:latin typeface="Arial"/>
                <a:ea typeface="DejaVu Sans"/>
              </a:rPr>
              <a:t>.</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a:solidFill>
                  <a:srgbClr val="2a6099"/>
                </a:solidFill>
                <a:latin typeface="Arial"/>
                <a:ea typeface="DejaVu Sans"/>
              </a:rPr>
              <a:t> </a:t>
            </a:r>
            <a:r>
              <a:rPr b="0" lang="en-US" sz="1200" spc="-1" strike="noStrike">
                <a:solidFill>
                  <a:srgbClr val="000000"/>
                </a:solidFill>
                <a:latin typeface="Arial"/>
                <a:ea typeface="DejaVu Sans"/>
              </a:rPr>
              <a:t>Review/Search use of 7zip, RAR, ZIP, zlib to compress files prior to exfiltration.</a:t>
            </a:r>
            <a:endParaRPr b="0" lang="en-US" sz="1200" spc="-1" strike="noStrike">
              <a:latin typeface="Arial"/>
            </a:endParaRPr>
          </a:p>
          <a:p>
            <a:pPr>
              <a:lnSpc>
                <a:spcPct val="100000"/>
              </a:lnSpc>
            </a:pPr>
            <a:endParaRPr b="0" lang="en-US" sz="1200" spc="-1" strike="noStrike">
              <a:latin typeface="Arial"/>
            </a:endParaRPr>
          </a:p>
          <a:p>
            <a:pPr>
              <a:lnSpc>
                <a:spcPct val="100000"/>
              </a:lnSpc>
            </a:pPr>
            <a:r>
              <a:rPr b="1" lang="en-US" sz="1200" spc="-1" strike="noStrike">
                <a:solidFill>
                  <a:srgbClr val="000000"/>
                </a:solidFill>
                <a:latin typeface="Arial"/>
                <a:ea typeface="DejaVu Sans"/>
              </a:rPr>
              <a:t>           </a:t>
            </a:r>
            <a:r>
              <a:rPr b="1" lang="en-US" sz="1200" spc="-1" strike="noStrike">
                <a:solidFill>
                  <a:srgbClr val="000000"/>
                </a:solidFill>
                <a:latin typeface="Arial"/>
                <a:ea typeface="DejaVu Sans"/>
              </a:rPr>
              <a:t>11-COMMAND &amp; CONTROL:</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000000"/>
                </a:solidFill>
                <a:uFillTx/>
                <a:latin typeface="Arial"/>
                <a:ea typeface="DejaVu Sans"/>
              </a:rPr>
              <a:t>Most likely:</a:t>
            </a:r>
            <a:r>
              <a:rPr b="0" lang="en-US" sz="1200" spc="-1" strike="noStrike">
                <a:solidFill>
                  <a:srgbClr val="000000"/>
                </a:solidFill>
                <a:latin typeface="Arial"/>
                <a:ea typeface="DejaVu Sans"/>
              </a:rPr>
              <a:t> Aggressors may employ Connection Proxy, Custom Cryptographic Protocol, Data Obfuscation, Standard Application Layer Protocol.</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u="sng">
                <a:solidFill>
                  <a:srgbClr val="2a6099"/>
                </a:solidFill>
                <a:uFillTx/>
                <a:latin typeface="Arial"/>
                <a:ea typeface="DejaVu Sans"/>
              </a:rPr>
              <a:t>Recommendation:</a:t>
            </a:r>
            <a:r>
              <a:rPr b="0" lang="en-US" sz="1200" spc="-1" strike="noStrike">
                <a:solidFill>
                  <a:srgbClr val="2a6099"/>
                </a:solidFill>
                <a:latin typeface="Arial"/>
                <a:ea typeface="DejaVu Sans"/>
              </a:rPr>
              <a:t> </a:t>
            </a:r>
            <a:r>
              <a:rPr b="0" lang="en-US" sz="1200" spc="-1" strike="noStrike">
                <a:solidFill>
                  <a:srgbClr val="000000"/>
                </a:solidFill>
                <a:latin typeface="Arial"/>
                <a:ea typeface="DejaVu Sans"/>
              </a:rPr>
              <a:t>Review/Search Traffic redirection through Proxies or Port Redirection (HTRAN, ZXProxy, ZXPortMap. XOR-ing plaintext to hide CC traffic. Also adding ‘Junk Data’ to communications hides, but does not encrypt. Communicate through application layer traffic (HTTP, HTTPS, SMTP, DNS) to avoid detection by blending in with existing traffic.</a:t>
            </a:r>
            <a:endParaRPr b="0" lang="en-US" sz="1200" spc="-1" strike="noStrike">
              <a:latin typeface="Arial"/>
            </a:endParaRPr>
          </a:p>
        </p:txBody>
      </p:sp>
      <p:sp>
        <p:nvSpPr>
          <p:cNvPr id="598" name="CustomShape 3"/>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599" name="CustomShape 4"/>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600" name="CustomShape 5"/>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0" y="0"/>
            <a:ext cx="12186720" cy="68526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Observed Enemy Actions</a:t>
            </a:r>
            <a:endParaRPr b="0" lang="en-US" sz="3600" spc="-1" strike="noStrike">
              <a:latin typeface="Arial"/>
            </a:endParaRPr>
          </a:p>
        </p:txBody>
      </p:sp>
      <p:sp>
        <p:nvSpPr>
          <p:cNvPr id="602" name="CustomShape 2"/>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603" name="CustomShape 3"/>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604" name="CustomShape 4"/>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5" name="" descr=""/>
          <p:cNvPicPr/>
          <p:nvPr/>
        </p:nvPicPr>
        <p:blipFill>
          <a:blip r:embed="rId1"/>
          <a:stretch/>
        </p:blipFill>
        <p:spPr>
          <a:xfrm>
            <a:off x="1188720" y="866160"/>
            <a:ext cx="6498000" cy="3823200"/>
          </a:xfrm>
          <a:prstGeom prst="rect">
            <a:avLst/>
          </a:prstGeom>
          <a:ln w="18360">
            <a:noFill/>
          </a:ln>
        </p:spPr>
      </p:pic>
      <p:sp>
        <p:nvSpPr>
          <p:cNvPr id="606" name="CustomShape 1"/>
          <p:cNvSpPr/>
          <p:nvPr/>
        </p:nvSpPr>
        <p:spPr>
          <a:xfrm>
            <a:off x="1582920" y="227160"/>
            <a:ext cx="9020520" cy="5378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Indicators of Compromise</a:t>
            </a:r>
            <a:endParaRPr b="0" lang="en-US" sz="3600" spc="-1" strike="noStrike">
              <a:latin typeface="Arial"/>
            </a:endParaRPr>
          </a:p>
        </p:txBody>
      </p:sp>
      <p:sp>
        <p:nvSpPr>
          <p:cNvPr id="607" name="CustomShape 2"/>
          <p:cNvSpPr/>
          <p:nvPr/>
        </p:nvSpPr>
        <p:spPr>
          <a:xfrm>
            <a:off x="7768080" y="1472760"/>
            <a:ext cx="3294720" cy="258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0000"/>
                </a:solidFill>
                <a:latin typeface="Arial"/>
                <a:ea typeface="DejaVu Sans"/>
              </a:rPr>
              <a:t>Malicious Script/Drive-By</a:t>
            </a:r>
            <a:endParaRPr b="0" lang="en-US" sz="1100" spc="-1" strike="noStrike">
              <a:latin typeface="Arial"/>
            </a:endParaRPr>
          </a:p>
          <a:p>
            <a:pPr marL="171360" indent="-165960">
              <a:lnSpc>
                <a:spcPct val="100000"/>
              </a:lnSpc>
              <a:spcAft>
                <a:spcPts val="289"/>
              </a:spcAft>
              <a:buClr>
                <a:srgbClr val="000000"/>
              </a:buClr>
              <a:buSzPct val="55000"/>
              <a:buFont typeface="Wingdings" charset="2"/>
              <a:buChar char=""/>
            </a:pPr>
            <a:r>
              <a:rPr b="0" lang="en-US" sz="1100" spc="-1" strike="noStrike">
                <a:solidFill>
                  <a:srgbClr val="000000"/>
                </a:solidFill>
                <a:latin typeface="Arial"/>
                <a:ea typeface="DejaVu Sans"/>
              </a:rPr>
              <a:t>20191001:1103 – User: Andres.E.Caller visited a malicious website and caused a ‘Drive-By-Download’ of malicious file named ‘CHOST.exe’  on to workstation host 10.0.3.2</a:t>
            </a:r>
            <a:endParaRPr b="0" lang="en-US" sz="1100" spc="-1" strike="noStrike">
              <a:latin typeface="Arial"/>
            </a:endParaRPr>
          </a:p>
          <a:p>
            <a:pPr marL="171360" indent="-165960">
              <a:lnSpc>
                <a:spcPct val="100000"/>
              </a:lnSpc>
              <a:spcAft>
                <a:spcPts val="289"/>
              </a:spcAft>
              <a:buClr>
                <a:srgbClr val="000000"/>
              </a:buClr>
              <a:buFont typeface="Wingdings" charset="2"/>
              <a:buChar char=""/>
            </a:pPr>
            <a:r>
              <a:rPr b="0" lang="en-US" sz="1100" spc="-1" strike="noStrike">
                <a:solidFill>
                  <a:srgbClr val="000000"/>
                </a:solidFill>
                <a:latin typeface="Arial"/>
                <a:ea typeface="DejaVu Sans"/>
              </a:rPr>
              <a:t>IR team manually found CHOST.exe on host</a:t>
            </a:r>
            <a:endParaRPr b="0" lang="en-US" sz="1100" spc="-1" strike="noStrike">
              <a:latin typeface="Arial"/>
            </a:endParaRPr>
          </a:p>
          <a:p>
            <a:pPr marL="171360" indent="-165960">
              <a:lnSpc>
                <a:spcPct val="100000"/>
              </a:lnSpc>
              <a:spcAft>
                <a:spcPts val="289"/>
              </a:spcAft>
              <a:buClr>
                <a:srgbClr val="000000"/>
              </a:buClr>
              <a:buFont typeface="Wingdings" charset="2"/>
              <a:buChar char=""/>
            </a:pPr>
            <a:r>
              <a:rPr b="0" lang="en-US" sz="1100" spc="-1" strike="noStrike">
                <a:solidFill>
                  <a:srgbClr val="000000"/>
                </a:solidFill>
                <a:latin typeface="Arial"/>
                <a:ea typeface="DejaVu Sans"/>
              </a:rPr>
              <a:t>Support team scanned remaining boxes with Gh0stHunt framework, and found CHOST.exe on 10.0.3.24</a:t>
            </a:r>
            <a:endParaRPr b="0" lang="en-US" sz="1100" spc="-1" strike="noStrike">
              <a:latin typeface="Arial"/>
            </a:endParaRPr>
          </a:p>
          <a:p>
            <a:pPr marL="171360" indent="-165960">
              <a:lnSpc>
                <a:spcPct val="100000"/>
              </a:lnSpc>
              <a:spcAft>
                <a:spcPts val="289"/>
              </a:spcAft>
              <a:buClr>
                <a:srgbClr val="000000"/>
              </a:buClr>
              <a:buFont typeface="Wingdings" charset="2"/>
              <a:buChar char=""/>
            </a:pPr>
            <a:r>
              <a:rPr b="0" lang="en-US" sz="1100" spc="-1" strike="noStrike">
                <a:solidFill>
                  <a:srgbClr val="000000"/>
                </a:solidFill>
                <a:latin typeface="Arial"/>
                <a:ea typeface="DejaVu Sans"/>
              </a:rPr>
              <a:t>SOC detected beaconing from CHOST.exe to malicious IP’s which led to attribution.</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sp>
        <p:nvSpPr>
          <p:cNvPr id="608" name="CustomShape 3"/>
          <p:cNvSpPr/>
          <p:nvPr/>
        </p:nvSpPr>
        <p:spPr>
          <a:xfrm>
            <a:off x="452520" y="1645920"/>
            <a:ext cx="1283040" cy="3942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000" spc="-1" strike="noStrike">
                <a:solidFill>
                  <a:srgbClr val="ff0000"/>
                </a:solidFill>
                <a:latin typeface="Arial"/>
                <a:ea typeface="DejaVu Sans"/>
              </a:rPr>
              <a:t>10.0.3.2</a:t>
            </a:r>
            <a:endParaRPr b="0" lang="en-US" sz="1000" spc="-1" strike="noStrike">
              <a:latin typeface="Arial"/>
            </a:endParaRPr>
          </a:p>
          <a:p>
            <a:pPr algn="ctr">
              <a:lnSpc>
                <a:spcPct val="100000"/>
              </a:lnSpc>
            </a:pPr>
            <a:r>
              <a:rPr b="1" lang="en-US" sz="1000" spc="-1" strike="noStrike">
                <a:solidFill>
                  <a:srgbClr val="ff0000"/>
                </a:solidFill>
                <a:latin typeface="Arial"/>
                <a:ea typeface="DejaVu Sans"/>
              </a:rPr>
              <a:t>GROUND ZERO</a:t>
            </a:r>
            <a:endParaRPr b="0" lang="en-US" sz="1000" spc="-1" strike="noStrike">
              <a:latin typeface="Arial"/>
            </a:endParaRPr>
          </a:p>
        </p:txBody>
      </p:sp>
      <p:pic>
        <p:nvPicPr>
          <p:cNvPr id="609" name="" descr=""/>
          <p:cNvPicPr/>
          <p:nvPr/>
        </p:nvPicPr>
        <p:blipFill>
          <a:blip r:embed="rId2"/>
          <a:stretch/>
        </p:blipFill>
        <p:spPr>
          <a:xfrm>
            <a:off x="1334880" y="2176200"/>
            <a:ext cx="217800" cy="217800"/>
          </a:xfrm>
          <a:prstGeom prst="rect">
            <a:avLst/>
          </a:prstGeom>
          <a:ln>
            <a:solidFill>
              <a:srgbClr val="c9211e"/>
            </a:solidFill>
          </a:ln>
        </p:spPr>
      </p:pic>
      <p:sp>
        <p:nvSpPr>
          <p:cNvPr id="610" name="CustomShape 4"/>
          <p:cNvSpPr/>
          <p:nvPr/>
        </p:nvSpPr>
        <p:spPr>
          <a:xfrm>
            <a:off x="1243440" y="2121480"/>
            <a:ext cx="372960" cy="345600"/>
          </a:xfrm>
          <a:prstGeom prst="ellipse">
            <a:avLst/>
          </a:prstGeom>
          <a:noFill/>
          <a:ln w="19080">
            <a:solidFill>
              <a:srgbClr val="c9211e"/>
            </a:solidFill>
            <a:round/>
          </a:ln>
        </p:spPr>
        <p:style>
          <a:lnRef idx="0"/>
          <a:fillRef idx="0"/>
          <a:effectRef idx="0"/>
          <a:fontRef idx="minor"/>
        </p:style>
      </p:sp>
      <p:pic>
        <p:nvPicPr>
          <p:cNvPr id="611" name="" descr=""/>
          <p:cNvPicPr/>
          <p:nvPr/>
        </p:nvPicPr>
        <p:blipFill>
          <a:blip r:embed="rId3"/>
          <a:stretch/>
        </p:blipFill>
        <p:spPr>
          <a:xfrm>
            <a:off x="877680" y="1280160"/>
            <a:ext cx="400680" cy="363960"/>
          </a:xfrm>
          <a:prstGeom prst="rect">
            <a:avLst/>
          </a:prstGeom>
          <a:ln>
            <a:solidFill>
              <a:srgbClr val="c9211e"/>
            </a:solidFill>
          </a:ln>
        </p:spPr>
      </p:pic>
      <p:sp>
        <p:nvSpPr>
          <p:cNvPr id="612" name="CustomShape 5"/>
          <p:cNvSpPr/>
          <p:nvPr/>
        </p:nvSpPr>
        <p:spPr>
          <a:xfrm>
            <a:off x="55440" y="2121120"/>
            <a:ext cx="1021680" cy="246528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u="sng">
                <a:solidFill>
                  <a:srgbClr val="000000"/>
                </a:solidFill>
                <a:uFillTx/>
                <a:latin typeface="Arial"/>
                <a:ea typeface="DejaVu Sans"/>
              </a:rPr>
              <a:t>Key</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p:txBody>
      </p:sp>
      <p:sp>
        <p:nvSpPr>
          <p:cNvPr id="613" name="CustomShape 6"/>
          <p:cNvSpPr/>
          <p:nvPr/>
        </p:nvSpPr>
        <p:spPr>
          <a:xfrm>
            <a:off x="74880" y="2468520"/>
            <a:ext cx="1002240" cy="2221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Arial"/>
                <a:ea typeface="DejaVu Sans"/>
              </a:rPr>
              <a:t>Compromised Host</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Likely Incursion</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Beacon</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p:txBody>
      </p:sp>
      <p:pic>
        <p:nvPicPr>
          <p:cNvPr id="614" name="" descr=""/>
          <p:cNvPicPr/>
          <p:nvPr/>
        </p:nvPicPr>
        <p:blipFill>
          <a:blip r:embed="rId4"/>
          <a:stretch/>
        </p:blipFill>
        <p:spPr>
          <a:xfrm>
            <a:off x="128160" y="2889720"/>
            <a:ext cx="234000" cy="234000"/>
          </a:xfrm>
          <a:prstGeom prst="rect">
            <a:avLst/>
          </a:prstGeom>
          <a:ln>
            <a:noFill/>
          </a:ln>
        </p:spPr>
      </p:pic>
      <p:sp>
        <p:nvSpPr>
          <p:cNvPr id="615" name="Line 7"/>
          <p:cNvSpPr/>
          <p:nvPr/>
        </p:nvSpPr>
        <p:spPr>
          <a:xfrm>
            <a:off x="166320" y="4277880"/>
            <a:ext cx="806400" cy="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sp>
        <p:nvSpPr>
          <p:cNvPr id="616" name="Line 8"/>
          <p:cNvSpPr/>
          <p:nvPr/>
        </p:nvSpPr>
        <p:spPr>
          <a:xfrm>
            <a:off x="166320" y="3637800"/>
            <a:ext cx="839520" cy="0"/>
          </a:xfrm>
          <a:prstGeom prst="line">
            <a:avLst/>
          </a:prstGeom>
          <a:ln w="38160">
            <a:solidFill>
              <a:srgbClr val="ff0000"/>
            </a:solidFill>
            <a:round/>
            <a:tailEnd len="med" type="triangle" w="med"/>
          </a:ln>
        </p:spPr>
        <p:style>
          <a:lnRef idx="0"/>
          <a:fillRef idx="0"/>
          <a:effectRef idx="0"/>
          <a:fontRef idx="minor"/>
        </p:style>
      </p:sp>
      <p:sp>
        <p:nvSpPr>
          <p:cNvPr id="617" name="CustomShape 9"/>
          <p:cNvSpPr/>
          <p:nvPr/>
        </p:nvSpPr>
        <p:spPr>
          <a:xfrm>
            <a:off x="100548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618" name="CustomShape 10"/>
          <p:cNvSpPr/>
          <p:nvPr/>
        </p:nvSpPr>
        <p:spPr>
          <a:xfrm>
            <a:off x="2411280" y="4709520"/>
            <a:ext cx="1712160" cy="62136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619" name="CustomShape 11"/>
          <p:cNvSpPr/>
          <p:nvPr/>
        </p:nvSpPr>
        <p:spPr>
          <a:xfrm>
            <a:off x="38174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620" name="CustomShape 12"/>
          <p:cNvSpPr/>
          <p:nvPr/>
        </p:nvSpPr>
        <p:spPr>
          <a:xfrm>
            <a:off x="52232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621" name="CustomShape 13"/>
          <p:cNvSpPr/>
          <p:nvPr/>
        </p:nvSpPr>
        <p:spPr>
          <a:xfrm>
            <a:off x="66290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622" name="CustomShape 14"/>
          <p:cNvSpPr/>
          <p:nvPr/>
        </p:nvSpPr>
        <p:spPr>
          <a:xfrm>
            <a:off x="803448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623" name="CustomShape 15"/>
          <p:cNvSpPr/>
          <p:nvPr/>
        </p:nvSpPr>
        <p:spPr>
          <a:xfrm>
            <a:off x="94392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624" name="CustomShape 16"/>
          <p:cNvSpPr/>
          <p:nvPr/>
        </p:nvSpPr>
        <p:spPr>
          <a:xfrm>
            <a:off x="38174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w="6480">
            <a:solidFill>
              <a:srgbClr val="2a6099"/>
            </a:solidFill>
            <a:round/>
          </a:ln>
        </p:spPr>
        <p:style>
          <a:lnRef idx="0"/>
          <a:fillRef idx="0"/>
          <a:effectRef idx="0"/>
          <a:fontRef idx="minor"/>
        </p:style>
        <p:txBody>
          <a:bodyPr wrap="none" lIns="93240" rIns="93240" tIns="48240" bIns="4824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625" name="Line 17"/>
          <p:cNvSpPr/>
          <p:nvPr/>
        </p:nvSpPr>
        <p:spPr>
          <a:xfrm flipH="1">
            <a:off x="1554480" y="1371600"/>
            <a:ext cx="640080" cy="749880"/>
          </a:xfrm>
          <a:prstGeom prst="line">
            <a:avLst/>
          </a:prstGeom>
          <a:ln w="38160">
            <a:solidFill>
              <a:srgbClr val="ff0000"/>
            </a:solidFill>
            <a:round/>
            <a:tailEnd len="med" type="triangle" w="med"/>
          </a:ln>
        </p:spPr>
        <p:style>
          <a:lnRef idx="0"/>
          <a:fillRef idx="0"/>
          <a:effectRef idx="0"/>
          <a:fontRef idx="minor"/>
        </p:style>
      </p:sp>
      <p:sp>
        <p:nvSpPr>
          <p:cNvPr id="626" name="Line 18"/>
          <p:cNvSpPr/>
          <p:nvPr/>
        </p:nvSpPr>
        <p:spPr>
          <a:xfrm flipV="1">
            <a:off x="1463040" y="1463040"/>
            <a:ext cx="548640" cy="64008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pic>
        <p:nvPicPr>
          <p:cNvPr id="627" name="" descr=""/>
          <p:cNvPicPr/>
          <p:nvPr/>
        </p:nvPicPr>
        <p:blipFill>
          <a:blip r:embed="rId5"/>
          <a:srcRect l="12082" t="19554" r="19020" b="18215"/>
          <a:stretch/>
        </p:blipFill>
        <p:spPr>
          <a:xfrm>
            <a:off x="8679240" y="3567600"/>
            <a:ext cx="1011600" cy="911160"/>
          </a:xfrm>
          <a:prstGeom prst="rect">
            <a:avLst/>
          </a:prstGeom>
          <a:ln>
            <a:noFill/>
          </a:ln>
        </p:spPr>
      </p:pic>
      <p:sp>
        <p:nvSpPr>
          <p:cNvPr id="628" name="CustomShape 19"/>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629" name="CustomShape 20"/>
          <p:cNvSpPr/>
          <p:nvPr/>
        </p:nvSpPr>
        <p:spPr>
          <a:xfrm>
            <a:off x="1230840" y="5434560"/>
            <a:ext cx="1132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Scanning</a:t>
            </a:r>
            <a:endParaRPr b="0" lang="en-US" sz="800" spc="-1" strike="noStrike">
              <a:latin typeface="Arial"/>
            </a:endParaRPr>
          </a:p>
        </p:txBody>
      </p:sp>
      <p:sp>
        <p:nvSpPr>
          <p:cNvPr id="630" name="CustomShape 21"/>
          <p:cNvSpPr/>
          <p:nvPr/>
        </p:nvSpPr>
        <p:spPr>
          <a:xfrm>
            <a:off x="2576160" y="5434560"/>
            <a:ext cx="1141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Script</a:t>
            </a:r>
            <a:endParaRPr b="0" lang="en-US" sz="800" spc="-1" strike="noStrike">
              <a:latin typeface="Arial"/>
            </a:endParaRPr>
          </a:p>
        </p:txBody>
      </p:sp>
      <p:sp>
        <p:nvSpPr>
          <p:cNvPr id="631" name="CustomShape 22"/>
          <p:cNvSpPr/>
          <p:nvPr/>
        </p:nvSpPr>
        <p:spPr>
          <a:xfrm>
            <a:off x="4075920" y="5434560"/>
            <a:ext cx="1094400" cy="236520"/>
          </a:xfrm>
          <a:prstGeom prst="rect">
            <a:avLst/>
          </a:prstGeom>
          <a:solidFill>
            <a:srgbClr val="ff0000">
              <a:alpha val="58000"/>
            </a:srgbClr>
          </a:solidFill>
          <a:ln w="29160">
            <a:solidFill>
              <a:srgbClr val="ff000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Drive-by-Download</a:t>
            </a:r>
            <a:endParaRPr b="0" lang="en-US" sz="800" spc="-1" strike="noStrike">
              <a:latin typeface="Arial"/>
            </a:endParaRPr>
          </a:p>
        </p:txBody>
      </p:sp>
      <p:sp>
        <p:nvSpPr>
          <p:cNvPr id="632" name="CustomShape 23"/>
          <p:cNvSpPr/>
          <p:nvPr/>
        </p:nvSpPr>
        <p:spPr>
          <a:xfrm>
            <a:off x="5394600" y="5434560"/>
            <a:ext cx="1141200" cy="236520"/>
          </a:xfrm>
          <a:prstGeom prst="rect">
            <a:avLst/>
          </a:prstGeom>
          <a:solidFill>
            <a:srgbClr val="ff0000">
              <a:alpha val="58000"/>
            </a:srgbClr>
          </a:solidFill>
          <a:ln w="29160">
            <a:solidFill>
              <a:srgbClr val="ff000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Malware</a:t>
            </a:r>
            <a:endParaRPr b="0" lang="en-US" sz="800" spc="-1" strike="noStrike">
              <a:latin typeface="Arial"/>
            </a:endParaRPr>
          </a:p>
        </p:txBody>
      </p:sp>
      <p:sp>
        <p:nvSpPr>
          <p:cNvPr id="633" name="CustomShape 24"/>
          <p:cNvSpPr/>
          <p:nvPr/>
        </p:nvSpPr>
        <p:spPr>
          <a:xfrm>
            <a:off x="8302680" y="5434560"/>
            <a:ext cx="1077840" cy="236520"/>
          </a:xfrm>
          <a:prstGeom prst="rect">
            <a:avLst/>
          </a:prstGeom>
          <a:solidFill>
            <a:srgbClr val="ff0000">
              <a:alpha val="58000"/>
            </a:srgbClr>
          </a:solidFill>
          <a:ln w="29160">
            <a:solidFill>
              <a:srgbClr val="ff000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Beaconing</a:t>
            </a:r>
            <a:endParaRPr b="0" lang="en-US" sz="800" spc="-1" strike="noStrike">
              <a:latin typeface="Arial"/>
            </a:endParaRPr>
          </a:p>
        </p:txBody>
      </p:sp>
      <p:sp>
        <p:nvSpPr>
          <p:cNvPr id="634" name="CustomShape 25"/>
          <p:cNvSpPr/>
          <p:nvPr/>
        </p:nvSpPr>
        <p:spPr>
          <a:xfrm>
            <a:off x="6858000" y="5434560"/>
            <a:ext cx="1077840" cy="236520"/>
          </a:xfrm>
          <a:prstGeom prst="rect">
            <a:avLst/>
          </a:prstGeom>
          <a:solidFill>
            <a:srgbClr val="ff0000">
              <a:alpha val="58000"/>
            </a:srgbClr>
          </a:solidFill>
          <a:ln w="29160">
            <a:solidFill>
              <a:srgbClr val="ff000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Beaconer</a:t>
            </a:r>
            <a:endParaRPr b="0" lang="en-US" sz="800" spc="-1" strike="noStrike">
              <a:latin typeface="Arial"/>
            </a:endParaRPr>
          </a:p>
        </p:txBody>
      </p:sp>
      <p:sp>
        <p:nvSpPr>
          <p:cNvPr id="635" name="CustomShape 26"/>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636" name="CustomShape 27"/>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637" name="" descr=""/>
          <p:cNvPicPr/>
          <p:nvPr/>
        </p:nvPicPr>
        <p:blipFill>
          <a:blip r:embed="rId1"/>
          <a:stretch/>
        </p:blipFill>
        <p:spPr>
          <a:xfrm>
            <a:off x="1188720" y="866160"/>
            <a:ext cx="6498000" cy="3823200"/>
          </a:xfrm>
          <a:prstGeom prst="rect">
            <a:avLst/>
          </a:prstGeom>
          <a:ln w="18360">
            <a:noFill/>
          </a:ln>
        </p:spPr>
      </p:pic>
      <p:sp>
        <p:nvSpPr>
          <p:cNvPr id="638" name="CustomShape 1"/>
          <p:cNvSpPr/>
          <p:nvPr/>
        </p:nvSpPr>
        <p:spPr>
          <a:xfrm>
            <a:off x="1582920" y="227160"/>
            <a:ext cx="9020520" cy="5378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Indicators of Compromise</a:t>
            </a:r>
            <a:endParaRPr b="0" lang="en-US" sz="3600" spc="-1" strike="noStrike">
              <a:latin typeface="Arial"/>
            </a:endParaRPr>
          </a:p>
        </p:txBody>
      </p:sp>
      <p:sp>
        <p:nvSpPr>
          <p:cNvPr id="639" name="CustomShape 2"/>
          <p:cNvSpPr/>
          <p:nvPr/>
        </p:nvSpPr>
        <p:spPr>
          <a:xfrm>
            <a:off x="7768080" y="1472760"/>
            <a:ext cx="3294720" cy="1502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0000"/>
                </a:solidFill>
                <a:latin typeface="Arial"/>
                <a:ea typeface="DejaVu Sans"/>
              </a:rPr>
              <a:t>Malicious Script/Drive-By</a:t>
            </a:r>
            <a:endParaRPr b="0" lang="en-US" sz="1100" spc="-1" strike="noStrike">
              <a:latin typeface="Arial"/>
            </a:endParaRPr>
          </a:p>
          <a:p>
            <a:pPr marL="171360" indent="-165960">
              <a:lnSpc>
                <a:spcPct val="100000"/>
              </a:lnSpc>
              <a:spcAft>
                <a:spcPts val="289"/>
              </a:spcAft>
              <a:buClr>
                <a:srgbClr val="000000"/>
              </a:buClr>
              <a:buSzPct val="55000"/>
              <a:buFont typeface="Wingdings" charset="2"/>
              <a:buChar char=""/>
            </a:pPr>
            <a:r>
              <a:rPr b="0" lang="en-US" sz="1100" spc="-1" strike="noStrike">
                <a:solidFill>
                  <a:srgbClr val="000000"/>
                </a:solidFill>
                <a:latin typeface="Arial"/>
                <a:ea typeface="DejaVu Sans"/>
              </a:rPr>
              <a:t>20191001:1114 – Malware CHOST detected on additional workstation 10.0.3.24</a:t>
            </a:r>
            <a:endParaRPr b="0" lang="en-US" sz="1100" spc="-1" strike="noStrike">
              <a:latin typeface="Arial"/>
            </a:endParaRPr>
          </a:p>
          <a:p>
            <a:pPr marL="171360" indent="-165960">
              <a:lnSpc>
                <a:spcPct val="100000"/>
              </a:lnSpc>
              <a:spcAft>
                <a:spcPts val="289"/>
              </a:spcAft>
              <a:buClr>
                <a:srgbClr val="000000"/>
              </a:buClr>
              <a:buSzPct val="55000"/>
              <a:buFont typeface="Wingdings" charset="2"/>
              <a:buChar char=""/>
            </a:pPr>
            <a:r>
              <a:rPr b="0" lang="en-US" sz="1100" spc="-1" strike="noStrike">
                <a:solidFill>
                  <a:srgbClr val="000000"/>
                </a:solidFill>
                <a:latin typeface="Arial"/>
                <a:ea typeface="DejaVu Sans"/>
              </a:rPr>
              <a:t>SOC detected beaconing from CHOST.exe to malicious IP’s from second compromised host</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p:txBody>
      </p:sp>
      <p:pic>
        <p:nvPicPr>
          <p:cNvPr id="640" name="" descr=""/>
          <p:cNvPicPr/>
          <p:nvPr/>
        </p:nvPicPr>
        <p:blipFill>
          <a:blip r:embed="rId2"/>
          <a:stretch/>
        </p:blipFill>
        <p:spPr>
          <a:xfrm>
            <a:off x="1334880" y="2176200"/>
            <a:ext cx="217800" cy="217800"/>
          </a:xfrm>
          <a:prstGeom prst="rect">
            <a:avLst/>
          </a:prstGeom>
          <a:ln>
            <a:solidFill>
              <a:srgbClr val="c9211e"/>
            </a:solidFill>
          </a:ln>
        </p:spPr>
      </p:pic>
      <p:sp>
        <p:nvSpPr>
          <p:cNvPr id="641" name="CustomShape 3"/>
          <p:cNvSpPr/>
          <p:nvPr/>
        </p:nvSpPr>
        <p:spPr>
          <a:xfrm>
            <a:off x="55440" y="2121120"/>
            <a:ext cx="1021680" cy="246528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u="sng">
                <a:solidFill>
                  <a:srgbClr val="000000"/>
                </a:solidFill>
                <a:uFillTx/>
                <a:latin typeface="Arial"/>
                <a:ea typeface="DejaVu Sans"/>
              </a:rPr>
              <a:t>Key</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p:txBody>
      </p:sp>
      <p:sp>
        <p:nvSpPr>
          <p:cNvPr id="642" name="CustomShape 4"/>
          <p:cNvSpPr/>
          <p:nvPr/>
        </p:nvSpPr>
        <p:spPr>
          <a:xfrm>
            <a:off x="74880" y="2468520"/>
            <a:ext cx="1002240" cy="2221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Arial"/>
                <a:ea typeface="DejaVu Sans"/>
              </a:rPr>
              <a:t>Compromised Host</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Likely Incursion</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Beacon</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p:txBody>
      </p:sp>
      <p:pic>
        <p:nvPicPr>
          <p:cNvPr id="643" name="" descr=""/>
          <p:cNvPicPr/>
          <p:nvPr/>
        </p:nvPicPr>
        <p:blipFill>
          <a:blip r:embed="rId3"/>
          <a:stretch/>
        </p:blipFill>
        <p:spPr>
          <a:xfrm>
            <a:off x="128160" y="2889720"/>
            <a:ext cx="234000" cy="234000"/>
          </a:xfrm>
          <a:prstGeom prst="rect">
            <a:avLst/>
          </a:prstGeom>
          <a:ln>
            <a:noFill/>
          </a:ln>
        </p:spPr>
      </p:pic>
      <p:sp>
        <p:nvSpPr>
          <p:cNvPr id="644" name="Line 5"/>
          <p:cNvSpPr/>
          <p:nvPr/>
        </p:nvSpPr>
        <p:spPr>
          <a:xfrm>
            <a:off x="166320" y="4277880"/>
            <a:ext cx="806400" cy="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sp>
        <p:nvSpPr>
          <p:cNvPr id="645" name="Line 6"/>
          <p:cNvSpPr/>
          <p:nvPr/>
        </p:nvSpPr>
        <p:spPr>
          <a:xfrm>
            <a:off x="166320" y="3637800"/>
            <a:ext cx="839520" cy="0"/>
          </a:xfrm>
          <a:prstGeom prst="line">
            <a:avLst/>
          </a:prstGeom>
          <a:ln w="38160">
            <a:solidFill>
              <a:srgbClr val="ff0000"/>
            </a:solidFill>
            <a:round/>
            <a:tailEnd len="med" type="triangle" w="med"/>
          </a:ln>
        </p:spPr>
        <p:style>
          <a:lnRef idx="0"/>
          <a:fillRef idx="0"/>
          <a:effectRef idx="0"/>
          <a:fontRef idx="minor"/>
        </p:style>
      </p:sp>
      <p:sp>
        <p:nvSpPr>
          <p:cNvPr id="646" name="CustomShape 7"/>
          <p:cNvSpPr/>
          <p:nvPr/>
        </p:nvSpPr>
        <p:spPr>
          <a:xfrm>
            <a:off x="100548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647" name="CustomShape 8"/>
          <p:cNvSpPr/>
          <p:nvPr/>
        </p:nvSpPr>
        <p:spPr>
          <a:xfrm>
            <a:off x="2411280" y="4709520"/>
            <a:ext cx="1712160" cy="62136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648" name="CustomShape 9"/>
          <p:cNvSpPr/>
          <p:nvPr/>
        </p:nvSpPr>
        <p:spPr>
          <a:xfrm>
            <a:off x="38174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649" name="CustomShape 10"/>
          <p:cNvSpPr/>
          <p:nvPr/>
        </p:nvSpPr>
        <p:spPr>
          <a:xfrm>
            <a:off x="52232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650" name="CustomShape 11"/>
          <p:cNvSpPr/>
          <p:nvPr/>
        </p:nvSpPr>
        <p:spPr>
          <a:xfrm>
            <a:off x="66290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651" name="CustomShape 12"/>
          <p:cNvSpPr/>
          <p:nvPr/>
        </p:nvSpPr>
        <p:spPr>
          <a:xfrm>
            <a:off x="803448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652" name="CustomShape 13"/>
          <p:cNvSpPr/>
          <p:nvPr/>
        </p:nvSpPr>
        <p:spPr>
          <a:xfrm>
            <a:off x="94392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653" name="CustomShape 14"/>
          <p:cNvSpPr/>
          <p:nvPr/>
        </p:nvSpPr>
        <p:spPr>
          <a:xfrm>
            <a:off x="38174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w="6480">
            <a:solidFill>
              <a:srgbClr val="2a6099"/>
            </a:solidFill>
            <a:round/>
          </a:ln>
        </p:spPr>
        <p:style>
          <a:lnRef idx="0"/>
          <a:fillRef idx="0"/>
          <a:effectRef idx="0"/>
          <a:fontRef idx="minor"/>
        </p:style>
        <p:txBody>
          <a:bodyPr wrap="none" lIns="93240" rIns="93240" tIns="48240" bIns="4824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pic>
        <p:nvPicPr>
          <p:cNvPr id="654" name="" descr=""/>
          <p:cNvPicPr/>
          <p:nvPr/>
        </p:nvPicPr>
        <p:blipFill>
          <a:blip r:embed="rId4"/>
          <a:stretch/>
        </p:blipFill>
        <p:spPr>
          <a:xfrm>
            <a:off x="2516760" y="2797920"/>
            <a:ext cx="223200" cy="217800"/>
          </a:xfrm>
          <a:prstGeom prst="rect">
            <a:avLst/>
          </a:prstGeom>
          <a:ln>
            <a:solidFill>
              <a:srgbClr val="c9211e"/>
            </a:solidFill>
          </a:ln>
        </p:spPr>
      </p:pic>
      <p:sp>
        <p:nvSpPr>
          <p:cNvPr id="655" name="CustomShape 15"/>
          <p:cNvSpPr/>
          <p:nvPr/>
        </p:nvSpPr>
        <p:spPr>
          <a:xfrm>
            <a:off x="2423160" y="2743200"/>
            <a:ext cx="382320" cy="345600"/>
          </a:xfrm>
          <a:prstGeom prst="ellipse">
            <a:avLst/>
          </a:prstGeom>
          <a:noFill/>
          <a:ln w="19080">
            <a:solidFill>
              <a:srgbClr val="c9211e"/>
            </a:solidFill>
            <a:round/>
          </a:ln>
        </p:spPr>
        <p:style>
          <a:lnRef idx="0"/>
          <a:fillRef idx="0"/>
          <a:effectRef idx="0"/>
          <a:fontRef idx="minor"/>
        </p:style>
      </p:sp>
      <p:sp>
        <p:nvSpPr>
          <p:cNvPr id="656" name="Line 16"/>
          <p:cNvSpPr/>
          <p:nvPr/>
        </p:nvSpPr>
        <p:spPr>
          <a:xfrm flipV="1">
            <a:off x="1554480" y="1463040"/>
            <a:ext cx="548640" cy="64008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sp>
        <p:nvSpPr>
          <p:cNvPr id="657" name="Line 17"/>
          <p:cNvSpPr/>
          <p:nvPr/>
        </p:nvSpPr>
        <p:spPr>
          <a:xfrm flipH="1" flipV="1">
            <a:off x="2377440" y="1463040"/>
            <a:ext cx="182880" cy="128016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sp>
        <p:nvSpPr>
          <p:cNvPr id="658" name="CustomShape 18"/>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659" name="CustomShape 19"/>
          <p:cNvSpPr/>
          <p:nvPr/>
        </p:nvSpPr>
        <p:spPr>
          <a:xfrm>
            <a:off x="1230840" y="5434560"/>
            <a:ext cx="1132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Scanning</a:t>
            </a:r>
            <a:endParaRPr b="0" lang="en-US" sz="800" spc="-1" strike="noStrike">
              <a:latin typeface="Arial"/>
            </a:endParaRPr>
          </a:p>
        </p:txBody>
      </p:sp>
      <p:sp>
        <p:nvSpPr>
          <p:cNvPr id="660" name="CustomShape 20"/>
          <p:cNvSpPr/>
          <p:nvPr/>
        </p:nvSpPr>
        <p:spPr>
          <a:xfrm>
            <a:off x="2576160" y="5434560"/>
            <a:ext cx="1141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Script</a:t>
            </a:r>
            <a:endParaRPr b="0" lang="en-US" sz="800" spc="-1" strike="noStrike">
              <a:latin typeface="Arial"/>
            </a:endParaRPr>
          </a:p>
        </p:txBody>
      </p:sp>
      <p:sp>
        <p:nvSpPr>
          <p:cNvPr id="661" name="CustomShape 21"/>
          <p:cNvSpPr/>
          <p:nvPr/>
        </p:nvSpPr>
        <p:spPr>
          <a:xfrm>
            <a:off x="4075920" y="5434560"/>
            <a:ext cx="109440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Drive-by-Download</a:t>
            </a:r>
            <a:endParaRPr b="0" lang="en-US" sz="800" spc="-1" strike="noStrike">
              <a:latin typeface="Arial"/>
            </a:endParaRPr>
          </a:p>
        </p:txBody>
      </p:sp>
      <p:sp>
        <p:nvSpPr>
          <p:cNvPr id="662" name="CustomShape 22"/>
          <p:cNvSpPr/>
          <p:nvPr/>
        </p:nvSpPr>
        <p:spPr>
          <a:xfrm>
            <a:off x="5394600" y="5434560"/>
            <a:ext cx="114120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Malware</a:t>
            </a:r>
            <a:endParaRPr b="0" lang="en-US" sz="800" spc="-1" strike="noStrike">
              <a:latin typeface="Arial"/>
            </a:endParaRPr>
          </a:p>
        </p:txBody>
      </p:sp>
      <p:sp>
        <p:nvSpPr>
          <p:cNvPr id="663" name="CustomShape 23"/>
          <p:cNvSpPr/>
          <p:nvPr/>
        </p:nvSpPr>
        <p:spPr>
          <a:xfrm>
            <a:off x="8302680" y="5434560"/>
            <a:ext cx="107784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Beaconing</a:t>
            </a:r>
            <a:endParaRPr b="0" lang="en-US" sz="800" spc="-1" strike="noStrike">
              <a:latin typeface="Arial"/>
            </a:endParaRPr>
          </a:p>
        </p:txBody>
      </p:sp>
      <p:sp>
        <p:nvSpPr>
          <p:cNvPr id="664" name="CustomShape 24"/>
          <p:cNvSpPr/>
          <p:nvPr/>
        </p:nvSpPr>
        <p:spPr>
          <a:xfrm>
            <a:off x="6858000" y="5434560"/>
            <a:ext cx="107784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Beaconer</a:t>
            </a:r>
            <a:endParaRPr b="0" lang="en-US" sz="800" spc="-1" strike="noStrike">
              <a:latin typeface="Arial"/>
            </a:endParaRPr>
          </a:p>
        </p:txBody>
      </p:sp>
      <p:sp>
        <p:nvSpPr>
          <p:cNvPr id="665" name="CustomShape 25"/>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666" name="CustomShape 26"/>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7" name="" descr=""/>
          <p:cNvPicPr/>
          <p:nvPr/>
        </p:nvPicPr>
        <p:blipFill>
          <a:blip r:embed="rId1"/>
          <a:stretch/>
        </p:blipFill>
        <p:spPr>
          <a:xfrm>
            <a:off x="1189080" y="866520"/>
            <a:ext cx="6498000" cy="3823200"/>
          </a:xfrm>
          <a:prstGeom prst="rect">
            <a:avLst/>
          </a:prstGeom>
          <a:ln w="18360">
            <a:noFill/>
          </a:ln>
        </p:spPr>
      </p:pic>
      <p:sp>
        <p:nvSpPr>
          <p:cNvPr id="668" name="CustomShape 1"/>
          <p:cNvSpPr/>
          <p:nvPr/>
        </p:nvSpPr>
        <p:spPr>
          <a:xfrm>
            <a:off x="1582920" y="227160"/>
            <a:ext cx="9020520" cy="5378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Indicators of Compromise</a:t>
            </a:r>
            <a:endParaRPr b="0" lang="en-US" sz="3600" spc="-1" strike="noStrike">
              <a:latin typeface="Arial"/>
            </a:endParaRPr>
          </a:p>
        </p:txBody>
      </p:sp>
      <p:sp>
        <p:nvSpPr>
          <p:cNvPr id="669" name="CustomShape 2"/>
          <p:cNvSpPr/>
          <p:nvPr/>
        </p:nvSpPr>
        <p:spPr>
          <a:xfrm>
            <a:off x="7955280" y="1463040"/>
            <a:ext cx="3386160" cy="1428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0000"/>
                </a:solidFill>
                <a:latin typeface="Arial"/>
                <a:ea typeface="DejaVu Sans"/>
              </a:rPr>
              <a:t>Boot Script</a:t>
            </a:r>
            <a:endParaRPr b="0" lang="en-US" sz="1100" spc="-1" strike="noStrike">
              <a:latin typeface="Arial"/>
            </a:endParaRPr>
          </a:p>
          <a:p>
            <a:pPr marL="171360" indent="-165960">
              <a:lnSpc>
                <a:spcPct val="100000"/>
              </a:lnSpc>
              <a:buClr>
                <a:srgbClr val="000000"/>
              </a:buClr>
              <a:buFont typeface="Wingdings" charset="2"/>
              <a:buChar char=""/>
            </a:pPr>
            <a:r>
              <a:rPr b="0" lang="en-US" sz="1100" spc="-1" strike="noStrike">
                <a:solidFill>
                  <a:srgbClr val="000000"/>
                </a:solidFill>
                <a:latin typeface="Arial"/>
                <a:ea typeface="DejaVu Sans"/>
              </a:rPr>
              <a:t>20191002:1239 – DC02 found to be compromised via a scheduler exploit</a:t>
            </a:r>
            <a:endParaRPr b="0" lang="en-US" sz="1100" spc="-1" strike="noStrike">
              <a:latin typeface="Arial"/>
            </a:endParaRPr>
          </a:p>
          <a:p>
            <a:pPr marL="171360" indent="-165960">
              <a:lnSpc>
                <a:spcPct val="100000"/>
              </a:lnSpc>
              <a:buClr>
                <a:srgbClr val="000000"/>
              </a:buClr>
              <a:buFont typeface="Wingdings" charset="2"/>
              <a:buChar char=""/>
            </a:pPr>
            <a:r>
              <a:rPr b="0" lang="en-US" sz="1100" spc="-1" strike="noStrike">
                <a:solidFill>
                  <a:srgbClr val="000000"/>
                </a:solidFill>
                <a:latin typeface="Arial"/>
                <a:ea typeface="DejaVu Sans"/>
              </a:rPr>
              <a:t>20191002:1614 – DC01 anomalies revealed Kerberos likely compromised.</a:t>
            </a:r>
            <a:endParaRPr b="0" lang="en-US" sz="1100" spc="-1" strike="noStrike">
              <a:latin typeface="Arial"/>
            </a:endParaRPr>
          </a:p>
          <a:p>
            <a:pPr marL="171360" indent="-165960">
              <a:lnSpc>
                <a:spcPct val="100000"/>
              </a:lnSpc>
              <a:buClr>
                <a:srgbClr val="000000"/>
              </a:buClr>
              <a:buFont typeface="Wingdings" charset="2"/>
              <a:buChar char=""/>
            </a:pPr>
            <a:r>
              <a:rPr b="0" lang="en-US" sz="1100" spc="-1" strike="noStrike">
                <a:solidFill>
                  <a:srgbClr val="000000"/>
                </a:solidFill>
                <a:latin typeface="Arial"/>
                <a:ea typeface="DejaVu Sans"/>
              </a:rPr>
              <a:t>20191001:1730 – Finance workstation10.0.3.23 found to be compromised via a scheduler exploit</a:t>
            </a:r>
            <a:endParaRPr b="0" lang="en-US" sz="1100" spc="-1" strike="noStrike">
              <a:latin typeface="Arial"/>
            </a:endParaRPr>
          </a:p>
          <a:p>
            <a:pPr>
              <a:lnSpc>
                <a:spcPct val="100000"/>
              </a:lnSpc>
            </a:pPr>
            <a:endParaRPr b="0" lang="en-US" sz="1100" spc="-1" strike="noStrike">
              <a:latin typeface="Arial"/>
            </a:endParaRPr>
          </a:p>
        </p:txBody>
      </p:sp>
      <p:sp>
        <p:nvSpPr>
          <p:cNvPr id="670" name="CustomShape 3"/>
          <p:cNvSpPr/>
          <p:nvPr/>
        </p:nvSpPr>
        <p:spPr>
          <a:xfrm>
            <a:off x="100512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671" name="CustomShape 4"/>
          <p:cNvSpPr/>
          <p:nvPr/>
        </p:nvSpPr>
        <p:spPr>
          <a:xfrm>
            <a:off x="2410920" y="4709160"/>
            <a:ext cx="1712160" cy="62136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672" name="CustomShape 5"/>
          <p:cNvSpPr/>
          <p:nvPr/>
        </p:nvSpPr>
        <p:spPr>
          <a:xfrm>
            <a:off x="381708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673" name="CustomShape 6"/>
          <p:cNvSpPr/>
          <p:nvPr/>
        </p:nvSpPr>
        <p:spPr>
          <a:xfrm>
            <a:off x="522288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674" name="CustomShape 7"/>
          <p:cNvSpPr/>
          <p:nvPr/>
        </p:nvSpPr>
        <p:spPr>
          <a:xfrm>
            <a:off x="662868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675" name="CustomShape 8"/>
          <p:cNvSpPr/>
          <p:nvPr/>
        </p:nvSpPr>
        <p:spPr>
          <a:xfrm>
            <a:off x="803412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676" name="CustomShape 9"/>
          <p:cNvSpPr/>
          <p:nvPr/>
        </p:nvSpPr>
        <p:spPr>
          <a:xfrm>
            <a:off x="943884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677" name="CustomShape 10"/>
          <p:cNvSpPr/>
          <p:nvPr/>
        </p:nvSpPr>
        <p:spPr>
          <a:xfrm>
            <a:off x="381708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w="6480">
            <a:solidFill>
              <a:srgbClr val="2a6099"/>
            </a:solidFill>
            <a:round/>
          </a:ln>
        </p:spPr>
        <p:style>
          <a:lnRef idx="0"/>
          <a:fillRef idx="0"/>
          <a:effectRef idx="0"/>
          <a:fontRef idx="minor"/>
        </p:style>
        <p:txBody>
          <a:bodyPr wrap="none" lIns="93240" rIns="93240" tIns="48240" bIns="4824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pic>
        <p:nvPicPr>
          <p:cNvPr id="678" name="" descr=""/>
          <p:cNvPicPr/>
          <p:nvPr/>
        </p:nvPicPr>
        <p:blipFill>
          <a:blip r:embed="rId2"/>
          <a:stretch/>
        </p:blipFill>
        <p:spPr>
          <a:xfrm>
            <a:off x="1339560" y="2176200"/>
            <a:ext cx="217800" cy="217800"/>
          </a:xfrm>
          <a:prstGeom prst="rect">
            <a:avLst/>
          </a:prstGeom>
          <a:ln>
            <a:solidFill>
              <a:srgbClr val="c9211e"/>
            </a:solidFill>
          </a:ln>
        </p:spPr>
      </p:pic>
      <p:pic>
        <p:nvPicPr>
          <p:cNvPr id="679" name="" descr=""/>
          <p:cNvPicPr/>
          <p:nvPr/>
        </p:nvPicPr>
        <p:blipFill>
          <a:blip r:embed="rId3"/>
          <a:stretch/>
        </p:blipFill>
        <p:spPr>
          <a:xfrm>
            <a:off x="2521440" y="2797920"/>
            <a:ext cx="223200" cy="217800"/>
          </a:xfrm>
          <a:prstGeom prst="rect">
            <a:avLst/>
          </a:prstGeom>
          <a:ln>
            <a:solidFill>
              <a:srgbClr val="c9211e"/>
            </a:solidFill>
          </a:ln>
        </p:spPr>
      </p:pic>
      <p:sp>
        <p:nvSpPr>
          <p:cNvPr id="680" name="Line 11"/>
          <p:cNvSpPr/>
          <p:nvPr/>
        </p:nvSpPr>
        <p:spPr>
          <a:xfrm flipV="1">
            <a:off x="1559160" y="1463040"/>
            <a:ext cx="548640" cy="64008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sp>
        <p:nvSpPr>
          <p:cNvPr id="681" name="Line 12"/>
          <p:cNvSpPr/>
          <p:nvPr/>
        </p:nvSpPr>
        <p:spPr>
          <a:xfrm flipH="1" flipV="1">
            <a:off x="2382120" y="1463040"/>
            <a:ext cx="182880" cy="128016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pic>
        <p:nvPicPr>
          <p:cNvPr id="682" name="" descr=""/>
          <p:cNvPicPr/>
          <p:nvPr/>
        </p:nvPicPr>
        <p:blipFill>
          <a:blip r:embed="rId4"/>
          <a:stretch/>
        </p:blipFill>
        <p:spPr>
          <a:xfrm>
            <a:off x="2215080" y="2797920"/>
            <a:ext cx="223200" cy="217800"/>
          </a:xfrm>
          <a:prstGeom prst="rect">
            <a:avLst/>
          </a:prstGeom>
          <a:ln>
            <a:solidFill>
              <a:srgbClr val="c9211e"/>
            </a:solidFill>
          </a:ln>
        </p:spPr>
      </p:pic>
      <p:sp>
        <p:nvSpPr>
          <p:cNvPr id="683" name="CustomShape 13"/>
          <p:cNvSpPr/>
          <p:nvPr/>
        </p:nvSpPr>
        <p:spPr>
          <a:xfrm>
            <a:off x="2121480" y="2743200"/>
            <a:ext cx="382320" cy="345600"/>
          </a:xfrm>
          <a:prstGeom prst="ellipse">
            <a:avLst/>
          </a:prstGeom>
          <a:noFill/>
          <a:ln w="19080">
            <a:solidFill>
              <a:srgbClr val="c9211e"/>
            </a:solidFill>
            <a:round/>
          </a:ln>
        </p:spPr>
        <p:style>
          <a:lnRef idx="0"/>
          <a:fillRef idx="0"/>
          <a:effectRef idx="0"/>
          <a:fontRef idx="minor"/>
        </p:style>
      </p:sp>
      <p:pic>
        <p:nvPicPr>
          <p:cNvPr id="684" name="" descr=""/>
          <p:cNvPicPr/>
          <p:nvPr/>
        </p:nvPicPr>
        <p:blipFill>
          <a:blip r:embed="rId5"/>
          <a:stretch/>
        </p:blipFill>
        <p:spPr>
          <a:xfrm>
            <a:off x="5982480" y="2103120"/>
            <a:ext cx="223200" cy="217800"/>
          </a:xfrm>
          <a:prstGeom prst="rect">
            <a:avLst/>
          </a:prstGeom>
          <a:ln>
            <a:solidFill>
              <a:srgbClr val="c9211e"/>
            </a:solidFill>
          </a:ln>
        </p:spPr>
      </p:pic>
      <p:sp>
        <p:nvSpPr>
          <p:cNvPr id="685" name="CustomShape 14"/>
          <p:cNvSpPr/>
          <p:nvPr/>
        </p:nvSpPr>
        <p:spPr>
          <a:xfrm>
            <a:off x="5888880" y="2048400"/>
            <a:ext cx="382320" cy="345600"/>
          </a:xfrm>
          <a:prstGeom prst="ellipse">
            <a:avLst/>
          </a:prstGeom>
          <a:noFill/>
          <a:ln w="19080">
            <a:solidFill>
              <a:srgbClr val="c9211e"/>
            </a:solidFill>
            <a:round/>
          </a:ln>
        </p:spPr>
        <p:style>
          <a:lnRef idx="0"/>
          <a:fillRef idx="0"/>
          <a:effectRef idx="0"/>
          <a:fontRef idx="minor"/>
        </p:style>
      </p:sp>
      <p:sp>
        <p:nvSpPr>
          <p:cNvPr id="686" name="CustomShape 15"/>
          <p:cNvSpPr/>
          <p:nvPr/>
        </p:nvSpPr>
        <p:spPr>
          <a:xfrm>
            <a:off x="55440" y="2120760"/>
            <a:ext cx="1021680" cy="246528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u="sng">
                <a:solidFill>
                  <a:srgbClr val="000000"/>
                </a:solidFill>
                <a:uFillTx/>
                <a:latin typeface="Arial"/>
                <a:ea typeface="DejaVu Sans"/>
              </a:rPr>
              <a:t>Key</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p:txBody>
      </p:sp>
      <p:sp>
        <p:nvSpPr>
          <p:cNvPr id="687" name="CustomShape 16"/>
          <p:cNvSpPr/>
          <p:nvPr/>
        </p:nvSpPr>
        <p:spPr>
          <a:xfrm>
            <a:off x="74880" y="2468160"/>
            <a:ext cx="1002240" cy="2221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Arial"/>
                <a:ea typeface="DejaVu Sans"/>
              </a:rPr>
              <a:t>Compromised Host</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Likely Incursion</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Beacon</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p:txBody>
      </p:sp>
      <p:pic>
        <p:nvPicPr>
          <p:cNvPr id="688" name="" descr=""/>
          <p:cNvPicPr/>
          <p:nvPr/>
        </p:nvPicPr>
        <p:blipFill>
          <a:blip r:embed="rId6"/>
          <a:stretch/>
        </p:blipFill>
        <p:spPr>
          <a:xfrm>
            <a:off x="128160" y="2889360"/>
            <a:ext cx="234000" cy="234000"/>
          </a:xfrm>
          <a:prstGeom prst="rect">
            <a:avLst/>
          </a:prstGeom>
          <a:ln>
            <a:noFill/>
          </a:ln>
        </p:spPr>
      </p:pic>
      <p:sp>
        <p:nvSpPr>
          <p:cNvPr id="689" name="Line 17"/>
          <p:cNvSpPr/>
          <p:nvPr/>
        </p:nvSpPr>
        <p:spPr>
          <a:xfrm>
            <a:off x="166320" y="4277520"/>
            <a:ext cx="806400" cy="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sp>
        <p:nvSpPr>
          <p:cNvPr id="690" name="Line 18"/>
          <p:cNvSpPr/>
          <p:nvPr/>
        </p:nvSpPr>
        <p:spPr>
          <a:xfrm>
            <a:off x="166320" y="3637440"/>
            <a:ext cx="839520" cy="0"/>
          </a:xfrm>
          <a:prstGeom prst="line">
            <a:avLst/>
          </a:prstGeom>
          <a:ln w="38160">
            <a:solidFill>
              <a:srgbClr val="ff0000"/>
            </a:solidFill>
            <a:round/>
            <a:tailEnd len="med" type="triangle" w="med"/>
          </a:ln>
        </p:spPr>
        <p:style>
          <a:lnRef idx="0"/>
          <a:fillRef idx="0"/>
          <a:effectRef idx="0"/>
          <a:fontRef idx="minor"/>
        </p:style>
      </p:sp>
      <p:pic>
        <p:nvPicPr>
          <p:cNvPr id="691" name="" descr=""/>
          <p:cNvPicPr/>
          <p:nvPr/>
        </p:nvPicPr>
        <p:blipFill>
          <a:blip r:embed="rId7"/>
          <a:stretch/>
        </p:blipFill>
        <p:spPr>
          <a:xfrm>
            <a:off x="5360400" y="2103120"/>
            <a:ext cx="223200" cy="217800"/>
          </a:xfrm>
          <a:prstGeom prst="rect">
            <a:avLst/>
          </a:prstGeom>
          <a:ln>
            <a:solidFill>
              <a:srgbClr val="c9211e"/>
            </a:solidFill>
          </a:ln>
        </p:spPr>
      </p:pic>
      <p:sp>
        <p:nvSpPr>
          <p:cNvPr id="692" name="CustomShape 19"/>
          <p:cNvSpPr/>
          <p:nvPr/>
        </p:nvSpPr>
        <p:spPr>
          <a:xfrm>
            <a:off x="5266800" y="2048400"/>
            <a:ext cx="382320" cy="345600"/>
          </a:xfrm>
          <a:prstGeom prst="ellipse">
            <a:avLst/>
          </a:prstGeom>
          <a:noFill/>
          <a:ln w="19080">
            <a:solidFill>
              <a:srgbClr val="c9211e"/>
            </a:solidFill>
            <a:round/>
          </a:ln>
        </p:spPr>
        <p:style>
          <a:lnRef idx="0"/>
          <a:fillRef idx="0"/>
          <a:effectRef idx="0"/>
          <a:fontRef idx="minor"/>
        </p:style>
      </p:sp>
      <p:sp>
        <p:nvSpPr>
          <p:cNvPr id="693" name="CustomShape 20"/>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694" name="CustomShape 21"/>
          <p:cNvSpPr/>
          <p:nvPr/>
        </p:nvSpPr>
        <p:spPr>
          <a:xfrm rot="19800">
            <a:off x="5393160" y="5706720"/>
            <a:ext cx="1141200" cy="230400"/>
          </a:xfrm>
          <a:prstGeom prst="rect">
            <a:avLst/>
          </a:prstGeom>
          <a:solidFill>
            <a:srgbClr val="ff0000">
              <a:alpha val="58000"/>
            </a:srgbClr>
          </a:solidFill>
          <a:ln w="29160">
            <a:solidFill>
              <a:srgbClr val="ff000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Boot/Logon Script</a:t>
            </a:r>
            <a:endParaRPr b="0" lang="en-US" sz="800" spc="-1" strike="noStrike">
              <a:latin typeface="Arial"/>
            </a:endParaRPr>
          </a:p>
        </p:txBody>
      </p:sp>
      <p:sp>
        <p:nvSpPr>
          <p:cNvPr id="695" name="CustomShape 22"/>
          <p:cNvSpPr/>
          <p:nvPr/>
        </p:nvSpPr>
        <p:spPr>
          <a:xfrm>
            <a:off x="1230840" y="5420520"/>
            <a:ext cx="1132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Scanning</a:t>
            </a:r>
            <a:endParaRPr b="0" lang="en-US" sz="800" spc="-1" strike="noStrike">
              <a:latin typeface="Arial"/>
            </a:endParaRPr>
          </a:p>
        </p:txBody>
      </p:sp>
      <p:sp>
        <p:nvSpPr>
          <p:cNvPr id="696" name="CustomShape 23"/>
          <p:cNvSpPr/>
          <p:nvPr/>
        </p:nvSpPr>
        <p:spPr>
          <a:xfrm>
            <a:off x="2576160" y="5420520"/>
            <a:ext cx="1141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Script</a:t>
            </a:r>
            <a:endParaRPr b="0" lang="en-US" sz="800" spc="-1" strike="noStrike">
              <a:latin typeface="Arial"/>
            </a:endParaRPr>
          </a:p>
        </p:txBody>
      </p:sp>
      <p:sp>
        <p:nvSpPr>
          <p:cNvPr id="697" name="CustomShape 24"/>
          <p:cNvSpPr/>
          <p:nvPr/>
        </p:nvSpPr>
        <p:spPr>
          <a:xfrm>
            <a:off x="4075920" y="5420520"/>
            <a:ext cx="109440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Drive-by-Download</a:t>
            </a:r>
            <a:endParaRPr b="0" lang="en-US" sz="800" spc="-1" strike="noStrike">
              <a:latin typeface="Arial"/>
            </a:endParaRPr>
          </a:p>
        </p:txBody>
      </p:sp>
      <p:sp>
        <p:nvSpPr>
          <p:cNvPr id="698" name="CustomShape 25"/>
          <p:cNvSpPr/>
          <p:nvPr/>
        </p:nvSpPr>
        <p:spPr>
          <a:xfrm>
            <a:off x="5394600" y="5420520"/>
            <a:ext cx="114120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Malware</a:t>
            </a:r>
            <a:endParaRPr b="0" lang="en-US" sz="800" spc="-1" strike="noStrike">
              <a:latin typeface="Arial"/>
            </a:endParaRPr>
          </a:p>
        </p:txBody>
      </p:sp>
      <p:sp>
        <p:nvSpPr>
          <p:cNvPr id="699" name="CustomShape 26"/>
          <p:cNvSpPr/>
          <p:nvPr/>
        </p:nvSpPr>
        <p:spPr>
          <a:xfrm>
            <a:off x="8302680" y="5420520"/>
            <a:ext cx="107784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Beaconing</a:t>
            </a:r>
            <a:endParaRPr b="0" lang="en-US" sz="800" spc="-1" strike="noStrike">
              <a:latin typeface="Arial"/>
            </a:endParaRPr>
          </a:p>
        </p:txBody>
      </p:sp>
      <p:sp>
        <p:nvSpPr>
          <p:cNvPr id="700" name="CustomShape 27"/>
          <p:cNvSpPr/>
          <p:nvPr/>
        </p:nvSpPr>
        <p:spPr>
          <a:xfrm>
            <a:off x="6858000" y="5420520"/>
            <a:ext cx="107784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Beaconer</a:t>
            </a:r>
            <a:endParaRPr b="0" lang="en-US" sz="800" spc="-1" strike="noStrike">
              <a:latin typeface="Arial"/>
            </a:endParaRPr>
          </a:p>
        </p:txBody>
      </p:sp>
      <p:sp>
        <p:nvSpPr>
          <p:cNvPr id="701" name="CustomShape 28"/>
          <p:cNvSpPr/>
          <p:nvPr/>
        </p:nvSpPr>
        <p:spPr>
          <a:xfrm>
            <a:off x="6858000" y="5703840"/>
            <a:ext cx="1077840" cy="236520"/>
          </a:xfrm>
          <a:prstGeom prst="rect">
            <a:avLst/>
          </a:prstGeom>
          <a:solidFill>
            <a:srgbClr val="ff0000">
              <a:alpha val="58000"/>
            </a:srgbClr>
          </a:solidFill>
          <a:ln w="29160">
            <a:solidFill>
              <a:srgbClr val="ff000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Scheduler</a:t>
            </a:r>
            <a:endParaRPr b="0" lang="en-US" sz="800" spc="-1" strike="noStrike">
              <a:latin typeface="Arial"/>
            </a:endParaRPr>
          </a:p>
        </p:txBody>
      </p:sp>
      <p:sp>
        <p:nvSpPr>
          <p:cNvPr id="702" name="CustomShape 29"/>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703" name="CustomShape 30"/>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0" y="0"/>
            <a:ext cx="12185280" cy="685116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Lockheed Martin’s Cyber Kill Chain</a:t>
            </a:r>
            <a:endParaRPr b="0" lang="en-US" sz="3600" spc="-1" strike="noStrike">
              <a:latin typeface="Arial"/>
            </a:endParaRPr>
          </a:p>
          <a:p>
            <a:pPr algn="ctr">
              <a:lnSpc>
                <a:spcPct val="90000"/>
              </a:lnSpc>
            </a:pPr>
            <a:r>
              <a:rPr b="1" lang="en-US" sz="3600" spc="-1" strike="noStrike">
                <a:solidFill>
                  <a:srgbClr val="000000"/>
                </a:solidFill>
                <a:latin typeface="Arial"/>
                <a:ea typeface="DejaVu Sans"/>
              </a:rPr>
              <a:t>and</a:t>
            </a:r>
            <a:endParaRPr b="0" lang="en-US" sz="3600" spc="-1" strike="noStrike">
              <a:latin typeface="Arial"/>
            </a:endParaRPr>
          </a:p>
          <a:p>
            <a:pPr algn="ctr">
              <a:lnSpc>
                <a:spcPct val="90000"/>
              </a:lnSpc>
            </a:pPr>
            <a:r>
              <a:rPr b="1" lang="en-US" sz="3600" spc="-1" strike="noStrike">
                <a:solidFill>
                  <a:srgbClr val="000000"/>
                </a:solidFill>
                <a:latin typeface="Arial"/>
                <a:ea typeface="DejaVu Sans"/>
              </a:rPr>
              <a:t>MITRE’s ATT&amp;CK framework</a:t>
            </a:r>
            <a:endParaRPr b="0" lang="en-US" sz="3600" spc="-1" strike="noStrike">
              <a:latin typeface="Arial"/>
            </a:endParaRPr>
          </a:p>
        </p:txBody>
      </p:sp>
      <p:sp>
        <p:nvSpPr>
          <p:cNvPr id="418" name="CustomShape 2"/>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419" name="CustomShape 3"/>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420" name="CustomShape 4"/>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4" name="" descr=""/>
          <p:cNvPicPr/>
          <p:nvPr/>
        </p:nvPicPr>
        <p:blipFill>
          <a:blip r:embed="rId1"/>
          <a:stretch/>
        </p:blipFill>
        <p:spPr>
          <a:xfrm>
            <a:off x="1188720" y="866520"/>
            <a:ext cx="6498000" cy="3823200"/>
          </a:xfrm>
          <a:prstGeom prst="rect">
            <a:avLst/>
          </a:prstGeom>
          <a:ln w="18360">
            <a:noFill/>
          </a:ln>
        </p:spPr>
      </p:pic>
      <p:sp>
        <p:nvSpPr>
          <p:cNvPr id="705" name="CustomShape 1"/>
          <p:cNvSpPr/>
          <p:nvPr/>
        </p:nvSpPr>
        <p:spPr>
          <a:xfrm>
            <a:off x="1582920" y="227160"/>
            <a:ext cx="9020520" cy="5378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Indicators of Compromise</a:t>
            </a:r>
            <a:endParaRPr b="0" lang="en-US" sz="3600" spc="-1" strike="noStrike">
              <a:latin typeface="Arial"/>
            </a:endParaRPr>
          </a:p>
        </p:txBody>
      </p:sp>
      <p:sp>
        <p:nvSpPr>
          <p:cNvPr id="706" name="CustomShape 2"/>
          <p:cNvSpPr/>
          <p:nvPr/>
        </p:nvSpPr>
        <p:spPr>
          <a:xfrm>
            <a:off x="7955280" y="1463040"/>
            <a:ext cx="3386160" cy="17798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0000"/>
                </a:solidFill>
                <a:latin typeface="Arial"/>
                <a:ea typeface="DejaVu Sans"/>
              </a:rPr>
              <a:t>Process Injection</a:t>
            </a:r>
            <a:endParaRPr b="0" lang="en-US" sz="1100" spc="-1" strike="noStrike">
              <a:latin typeface="Arial"/>
            </a:endParaRPr>
          </a:p>
          <a:p>
            <a:pPr marL="171360" indent="-165960">
              <a:lnSpc>
                <a:spcPct val="100000"/>
              </a:lnSpc>
              <a:buClr>
                <a:srgbClr val="000000"/>
              </a:buClr>
              <a:buFont typeface="Wingdings" charset="2"/>
              <a:buChar char=""/>
            </a:pPr>
            <a:r>
              <a:rPr b="0" lang="en-US" sz="1000" spc="-1" strike="noStrike">
                <a:solidFill>
                  <a:srgbClr val="000000"/>
                </a:solidFill>
                <a:latin typeface="Arial"/>
                <a:ea typeface="DejaVu Sans"/>
              </a:rPr>
              <a:t>20191002:0914 – In Users range 10..0.3.x  on xxx.2 and xxx.24, “CHOST” process injected into </a:t>
            </a:r>
            <a:r>
              <a:rPr b="0" lang="en-US" sz="1000" spc="-1" strike="noStrike">
                <a:solidFill>
                  <a:srgbClr val="000000"/>
                </a:solidFill>
                <a:latin typeface="Courier New"/>
                <a:ea typeface="DejaVu Sans"/>
              </a:rPr>
              <a:t>rundll</a:t>
            </a:r>
            <a:r>
              <a:rPr b="0" lang="en-US" sz="1000" spc="-1" strike="noStrike">
                <a:solidFill>
                  <a:srgbClr val="000000"/>
                </a:solidFill>
                <a:latin typeface="Arial"/>
                <a:ea typeface="DejaVu Sans"/>
              </a:rPr>
              <a:t> and </a:t>
            </a:r>
            <a:r>
              <a:rPr b="0" lang="en-US" sz="1000" spc="-1" strike="noStrike">
                <a:solidFill>
                  <a:srgbClr val="000000"/>
                </a:solidFill>
                <a:latin typeface="Courier New"/>
                <a:ea typeface="DejaVu Sans"/>
              </a:rPr>
              <a:t>rdpclip</a:t>
            </a:r>
            <a:r>
              <a:rPr b="0" lang="en-US" sz="1000" spc="-1" strike="noStrike">
                <a:solidFill>
                  <a:srgbClr val="000000"/>
                </a:solidFill>
                <a:latin typeface="Arial"/>
                <a:ea typeface="DejaVu Sans"/>
              </a:rPr>
              <a:t> </a:t>
            </a:r>
            <a:endParaRPr b="0" lang="en-US" sz="1000" spc="-1" strike="noStrike">
              <a:latin typeface="Arial"/>
            </a:endParaRPr>
          </a:p>
          <a:p>
            <a:pPr marL="171360" indent="-165960">
              <a:lnSpc>
                <a:spcPct val="100000"/>
              </a:lnSpc>
              <a:buClr>
                <a:srgbClr val="000000"/>
              </a:buClr>
              <a:buFont typeface="Wingdings" charset="2"/>
              <a:buChar char=""/>
            </a:pPr>
            <a:r>
              <a:rPr b="0" lang="en-US" sz="1000" spc="-1" strike="noStrike">
                <a:solidFill>
                  <a:srgbClr val="000000"/>
                </a:solidFill>
                <a:latin typeface="Arial"/>
                <a:ea typeface="DejaVu Sans"/>
              </a:rPr>
              <a:t>Domain compromised, MimiKatz detected. Lateral movement likely.</a:t>
            </a:r>
            <a:endParaRPr b="0" lang="en-US" sz="1000" spc="-1" strike="noStrike">
              <a:latin typeface="Arial"/>
            </a:endParaRPr>
          </a:p>
          <a:p>
            <a:pPr marL="171360" indent="-165960">
              <a:lnSpc>
                <a:spcPct val="100000"/>
              </a:lnSpc>
              <a:buClr>
                <a:srgbClr val="000000"/>
              </a:buClr>
              <a:buFont typeface="Wingdings" charset="2"/>
              <a:buChar char=""/>
            </a:pPr>
            <a:r>
              <a:rPr b="0" lang="en-US" sz="1000" spc="-1" strike="noStrike">
                <a:solidFill>
                  <a:srgbClr val="000000"/>
                </a:solidFill>
                <a:latin typeface="Arial"/>
                <a:ea typeface="DejaVu Sans"/>
              </a:rPr>
              <a:t>1033 GB exfiltrated data from Server enclave via tiny packets over port 80.</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p:txBody>
      </p:sp>
      <p:sp>
        <p:nvSpPr>
          <p:cNvPr id="707" name="CustomShape 3"/>
          <p:cNvSpPr/>
          <p:nvPr/>
        </p:nvSpPr>
        <p:spPr>
          <a:xfrm rot="19800">
            <a:off x="5393160" y="5692320"/>
            <a:ext cx="1141200" cy="23040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Boot/Logon Script</a:t>
            </a:r>
            <a:endParaRPr b="0" lang="en-US" sz="800" spc="-1" strike="noStrike">
              <a:latin typeface="Arial"/>
            </a:endParaRPr>
          </a:p>
        </p:txBody>
      </p:sp>
      <p:sp>
        <p:nvSpPr>
          <p:cNvPr id="708" name="CustomShape 4"/>
          <p:cNvSpPr/>
          <p:nvPr/>
        </p:nvSpPr>
        <p:spPr>
          <a:xfrm>
            <a:off x="1230840" y="5406120"/>
            <a:ext cx="1132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Scanning</a:t>
            </a:r>
            <a:endParaRPr b="0" lang="en-US" sz="800" spc="-1" strike="noStrike">
              <a:latin typeface="Arial"/>
            </a:endParaRPr>
          </a:p>
        </p:txBody>
      </p:sp>
      <p:sp>
        <p:nvSpPr>
          <p:cNvPr id="709" name="CustomShape 5"/>
          <p:cNvSpPr/>
          <p:nvPr/>
        </p:nvSpPr>
        <p:spPr>
          <a:xfrm>
            <a:off x="2576160" y="5406120"/>
            <a:ext cx="1141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Script</a:t>
            </a:r>
            <a:endParaRPr b="0" lang="en-US" sz="800" spc="-1" strike="noStrike">
              <a:latin typeface="Arial"/>
            </a:endParaRPr>
          </a:p>
        </p:txBody>
      </p:sp>
      <p:sp>
        <p:nvSpPr>
          <p:cNvPr id="710" name="CustomShape 6"/>
          <p:cNvSpPr/>
          <p:nvPr/>
        </p:nvSpPr>
        <p:spPr>
          <a:xfrm>
            <a:off x="4075920" y="5406120"/>
            <a:ext cx="109440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Drive-by-Download</a:t>
            </a:r>
            <a:endParaRPr b="0" lang="en-US" sz="800" spc="-1" strike="noStrike">
              <a:latin typeface="Arial"/>
            </a:endParaRPr>
          </a:p>
        </p:txBody>
      </p:sp>
      <p:sp>
        <p:nvSpPr>
          <p:cNvPr id="711" name="CustomShape 7"/>
          <p:cNvSpPr/>
          <p:nvPr/>
        </p:nvSpPr>
        <p:spPr>
          <a:xfrm>
            <a:off x="5394600" y="5406120"/>
            <a:ext cx="114120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Malware</a:t>
            </a:r>
            <a:endParaRPr b="0" lang="en-US" sz="800" spc="-1" strike="noStrike">
              <a:latin typeface="Arial"/>
            </a:endParaRPr>
          </a:p>
        </p:txBody>
      </p:sp>
      <p:sp>
        <p:nvSpPr>
          <p:cNvPr id="712" name="CustomShape 8"/>
          <p:cNvSpPr/>
          <p:nvPr/>
        </p:nvSpPr>
        <p:spPr>
          <a:xfrm>
            <a:off x="100512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713" name="CustomShape 9"/>
          <p:cNvSpPr/>
          <p:nvPr/>
        </p:nvSpPr>
        <p:spPr>
          <a:xfrm>
            <a:off x="2410920" y="4709160"/>
            <a:ext cx="1712160" cy="62136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714" name="CustomShape 10"/>
          <p:cNvSpPr/>
          <p:nvPr/>
        </p:nvSpPr>
        <p:spPr>
          <a:xfrm>
            <a:off x="381708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715" name="CustomShape 11"/>
          <p:cNvSpPr/>
          <p:nvPr/>
        </p:nvSpPr>
        <p:spPr>
          <a:xfrm>
            <a:off x="522288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716" name="CustomShape 12"/>
          <p:cNvSpPr/>
          <p:nvPr/>
        </p:nvSpPr>
        <p:spPr>
          <a:xfrm>
            <a:off x="662868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717" name="CustomShape 13"/>
          <p:cNvSpPr/>
          <p:nvPr/>
        </p:nvSpPr>
        <p:spPr>
          <a:xfrm>
            <a:off x="803412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718" name="CustomShape 14"/>
          <p:cNvSpPr/>
          <p:nvPr/>
        </p:nvSpPr>
        <p:spPr>
          <a:xfrm>
            <a:off x="943884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719" name="CustomShape 15"/>
          <p:cNvSpPr/>
          <p:nvPr/>
        </p:nvSpPr>
        <p:spPr>
          <a:xfrm>
            <a:off x="3817080" y="470916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w="6480">
            <a:solidFill>
              <a:srgbClr val="2a6099"/>
            </a:solidFill>
            <a:round/>
          </a:ln>
        </p:spPr>
        <p:style>
          <a:lnRef idx="0"/>
          <a:fillRef idx="0"/>
          <a:effectRef idx="0"/>
          <a:fontRef idx="minor"/>
        </p:style>
        <p:txBody>
          <a:bodyPr wrap="none" lIns="93240" rIns="93240" tIns="48240" bIns="4824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pic>
        <p:nvPicPr>
          <p:cNvPr id="720" name="" descr=""/>
          <p:cNvPicPr/>
          <p:nvPr/>
        </p:nvPicPr>
        <p:blipFill>
          <a:blip r:embed="rId2"/>
          <a:stretch/>
        </p:blipFill>
        <p:spPr>
          <a:xfrm>
            <a:off x="1339560" y="2176200"/>
            <a:ext cx="217800" cy="217800"/>
          </a:xfrm>
          <a:prstGeom prst="rect">
            <a:avLst/>
          </a:prstGeom>
          <a:ln>
            <a:solidFill>
              <a:srgbClr val="c9211e"/>
            </a:solidFill>
          </a:ln>
        </p:spPr>
      </p:pic>
      <p:pic>
        <p:nvPicPr>
          <p:cNvPr id="721" name="" descr=""/>
          <p:cNvPicPr/>
          <p:nvPr/>
        </p:nvPicPr>
        <p:blipFill>
          <a:blip r:embed="rId3"/>
          <a:stretch/>
        </p:blipFill>
        <p:spPr>
          <a:xfrm>
            <a:off x="2521440" y="2797920"/>
            <a:ext cx="223200" cy="217800"/>
          </a:xfrm>
          <a:prstGeom prst="rect">
            <a:avLst/>
          </a:prstGeom>
          <a:ln>
            <a:solidFill>
              <a:srgbClr val="c9211e"/>
            </a:solidFill>
          </a:ln>
        </p:spPr>
      </p:pic>
      <p:sp>
        <p:nvSpPr>
          <p:cNvPr id="722" name="Line 16"/>
          <p:cNvSpPr/>
          <p:nvPr/>
        </p:nvSpPr>
        <p:spPr>
          <a:xfrm flipV="1">
            <a:off x="1559160" y="1463040"/>
            <a:ext cx="548640" cy="64008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sp>
        <p:nvSpPr>
          <p:cNvPr id="723" name="Line 17"/>
          <p:cNvSpPr/>
          <p:nvPr/>
        </p:nvSpPr>
        <p:spPr>
          <a:xfrm flipH="1" flipV="1">
            <a:off x="2382120" y="1463040"/>
            <a:ext cx="182880" cy="128016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pic>
        <p:nvPicPr>
          <p:cNvPr id="724" name="" descr=""/>
          <p:cNvPicPr/>
          <p:nvPr/>
        </p:nvPicPr>
        <p:blipFill>
          <a:blip r:embed="rId4"/>
          <a:stretch/>
        </p:blipFill>
        <p:spPr>
          <a:xfrm>
            <a:off x="2215080" y="2797920"/>
            <a:ext cx="223200" cy="217800"/>
          </a:xfrm>
          <a:prstGeom prst="rect">
            <a:avLst/>
          </a:prstGeom>
          <a:ln>
            <a:solidFill>
              <a:srgbClr val="c9211e"/>
            </a:solidFill>
          </a:ln>
        </p:spPr>
      </p:pic>
      <p:pic>
        <p:nvPicPr>
          <p:cNvPr id="725" name="" descr=""/>
          <p:cNvPicPr/>
          <p:nvPr/>
        </p:nvPicPr>
        <p:blipFill>
          <a:blip r:embed="rId5"/>
          <a:stretch/>
        </p:blipFill>
        <p:spPr>
          <a:xfrm>
            <a:off x="5982480" y="2103120"/>
            <a:ext cx="223200" cy="217800"/>
          </a:xfrm>
          <a:prstGeom prst="rect">
            <a:avLst/>
          </a:prstGeom>
          <a:ln>
            <a:solidFill>
              <a:srgbClr val="c9211e"/>
            </a:solidFill>
          </a:ln>
        </p:spPr>
      </p:pic>
      <p:sp>
        <p:nvSpPr>
          <p:cNvPr id="726" name="CustomShape 18"/>
          <p:cNvSpPr/>
          <p:nvPr/>
        </p:nvSpPr>
        <p:spPr>
          <a:xfrm>
            <a:off x="5888880" y="2048400"/>
            <a:ext cx="382320" cy="345600"/>
          </a:xfrm>
          <a:prstGeom prst="ellipse">
            <a:avLst/>
          </a:prstGeom>
          <a:noFill/>
          <a:ln w="19080">
            <a:solidFill>
              <a:srgbClr val="c9211e"/>
            </a:solidFill>
            <a:round/>
          </a:ln>
        </p:spPr>
        <p:style>
          <a:lnRef idx="0"/>
          <a:fillRef idx="0"/>
          <a:effectRef idx="0"/>
          <a:fontRef idx="minor"/>
        </p:style>
      </p:sp>
      <p:sp>
        <p:nvSpPr>
          <p:cNvPr id="727" name="CustomShape 19"/>
          <p:cNvSpPr/>
          <p:nvPr/>
        </p:nvSpPr>
        <p:spPr>
          <a:xfrm>
            <a:off x="55440" y="2120760"/>
            <a:ext cx="1021680" cy="246528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u="sng">
                <a:solidFill>
                  <a:srgbClr val="000000"/>
                </a:solidFill>
                <a:uFillTx/>
                <a:latin typeface="Arial"/>
                <a:ea typeface="DejaVu Sans"/>
              </a:rPr>
              <a:t>Key</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p:txBody>
      </p:sp>
      <p:sp>
        <p:nvSpPr>
          <p:cNvPr id="728" name="CustomShape 20"/>
          <p:cNvSpPr/>
          <p:nvPr/>
        </p:nvSpPr>
        <p:spPr>
          <a:xfrm>
            <a:off x="74880" y="2468160"/>
            <a:ext cx="1002240" cy="2221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Arial"/>
                <a:ea typeface="DejaVu Sans"/>
              </a:rPr>
              <a:t>Compromised Host</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Likely Incursion</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Beacon</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p:txBody>
      </p:sp>
      <p:pic>
        <p:nvPicPr>
          <p:cNvPr id="729" name="" descr=""/>
          <p:cNvPicPr/>
          <p:nvPr/>
        </p:nvPicPr>
        <p:blipFill>
          <a:blip r:embed="rId6"/>
          <a:stretch/>
        </p:blipFill>
        <p:spPr>
          <a:xfrm>
            <a:off x="128160" y="2889360"/>
            <a:ext cx="234000" cy="234000"/>
          </a:xfrm>
          <a:prstGeom prst="rect">
            <a:avLst/>
          </a:prstGeom>
          <a:ln>
            <a:noFill/>
          </a:ln>
        </p:spPr>
      </p:pic>
      <p:sp>
        <p:nvSpPr>
          <p:cNvPr id="730" name="Line 21"/>
          <p:cNvSpPr/>
          <p:nvPr/>
        </p:nvSpPr>
        <p:spPr>
          <a:xfrm>
            <a:off x="166320" y="4277520"/>
            <a:ext cx="806400" cy="0"/>
          </a:xfrm>
          <a:prstGeom prst="line">
            <a:avLst/>
          </a:prstGeom>
          <a:ln cap="rnd" w="29160">
            <a:solidFill>
              <a:srgbClr val="800080"/>
            </a:solidFill>
            <a:custDash>
              <a:ds d="301000" sp="144000"/>
              <a:ds d="301000" sp="144000"/>
              <a:ds d="301000" sp="144000"/>
              <a:ds d="50000" sp="144000"/>
              <a:ds d="50000" sp="144000"/>
            </a:custDash>
            <a:round/>
            <a:headEnd len="sm" type="oval" w="lg"/>
            <a:tailEnd len="med" type="triangle" w="med"/>
          </a:ln>
        </p:spPr>
        <p:style>
          <a:lnRef idx="0"/>
          <a:fillRef idx="0"/>
          <a:effectRef idx="0"/>
          <a:fontRef idx="minor"/>
        </p:style>
      </p:sp>
      <p:sp>
        <p:nvSpPr>
          <p:cNvPr id="731" name="Line 22"/>
          <p:cNvSpPr/>
          <p:nvPr/>
        </p:nvSpPr>
        <p:spPr>
          <a:xfrm>
            <a:off x="166320" y="3637440"/>
            <a:ext cx="839520" cy="0"/>
          </a:xfrm>
          <a:prstGeom prst="line">
            <a:avLst/>
          </a:prstGeom>
          <a:ln w="38160">
            <a:solidFill>
              <a:srgbClr val="ff0000"/>
            </a:solidFill>
            <a:round/>
            <a:tailEnd len="med" type="triangle" w="med"/>
          </a:ln>
        </p:spPr>
        <p:style>
          <a:lnRef idx="0"/>
          <a:fillRef idx="0"/>
          <a:effectRef idx="0"/>
          <a:fontRef idx="minor"/>
        </p:style>
      </p:sp>
      <p:pic>
        <p:nvPicPr>
          <p:cNvPr id="732" name="" descr=""/>
          <p:cNvPicPr/>
          <p:nvPr/>
        </p:nvPicPr>
        <p:blipFill>
          <a:blip r:embed="rId7"/>
          <a:stretch/>
        </p:blipFill>
        <p:spPr>
          <a:xfrm>
            <a:off x="5360400" y="2103120"/>
            <a:ext cx="223200" cy="217800"/>
          </a:xfrm>
          <a:prstGeom prst="rect">
            <a:avLst/>
          </a:prstGeom>
          <a:ln>
            <a:solidFill>
              <a:srgbClr val="c9211e"/>
            </a:solidFill>
          </a:ln>
        </p:spPr>
      </p:pic>
      <p:sp>
        <p:nvSpPr>
          <p:cNvPr id="733" name="CustomShape 23"/>
          <p:cNvSpPr/>
          <p:nvPr/>
        </p:nvSpPr>
        <p:spPr>
          <a:xfrm>
            <a:off x="5266800" y="2048400"/>
            <a:ext cx="382320" cy="345600"/>
          </a:xfrm>
          <a:prstGeom prst="ellipse">
            <a:avLst/>
          </a:prstGeom>
          <a:noFill/>
          <a:ln w="19080">
            <a:solidFill>
              <a:srgbClr val="c9211e"/>
            </a:solidFill>
            <a:round/>
          </a:ln>
        </p:spPr>
        <p:style>
          <a:lnRef idx="0"/>
          <a:fillRef idx="0"/>
          <a:effectRef idx="0"/>
          <a:fontRef idx="minor"/>
        </p:style>
      </p:sp>
      <p:sp>
        <p:nvSpPr>
          <p:cNvPr id="734" name="CustomShape 24"/>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735" name="CustomShape 25"/>
          <p:cNvSpPr/>
          <p:nvPr/>
        </p:nvSpPr>
        <p:spPr>
          <a:xfrm>
            <a:off x="8302680" y="5406120"/>
            <a:ext cx="107784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Beaconing</a:t>
            </a:r>
            <a:endParaRPr b="0" lang="en-US" sz="800" spc="-1" strike="noStrike">
              <a:latin typeface="Arial"/>
            </a:endParaRPr>
          </a:p>
        </p:txBody>
      </p:sp>
      <p:sp>
        <p:nvSpPr>
          <p:cNvPr id="736" name="CustomShape 26"/>
          <p:cNvSpPr/>
          <p:nvPr/>
        </p:nvSpPr>
        <p:spPr>
          <a:xfrm>
            <a:off x="6858000" y="5406120"/>
            <a:ext cx="107784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Beaconer</a:t>
            </a:r>
            <a:endParaRPr b="0" lang="en-US" sz="800" spc="-1" strike="noStrike">
              <a:latin typeface="Arial"/>
            </a:endParaRPr>
          </a:p>
        </p:txBody>
      </p:sp>
      <p:sp>
        <p:nvSpPr>
          <p:cNvPr id="737" name="CustomShape 27"/>
          <p:cNvSpPr/>
          <p:nvPr/>
        </p:nvSpPr>
        <p:spPr>
          <a:xfrm>
            <a:off x="6858000" y="5689440"/>
            <a:ext cx="107784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Scheduler</a:t>
            </a:r>
            <a:endParaRPr b="0" lang="en-US" sz="800" spc="-1" strike="noStrike">
              <a:latin typeface="Arial"/>
            </a:endParaRPr>
          </a:p>
        </p:txBody>
      </p:sp>
      <p:sp>
        <p:nvSpPr>
          <p:cNvPr id="738" name="CustomShape 28"/>
          <p:cNvSpPr/>
          <p:nvPr/>
        </p:nvSpPr>
        <p:spPr>
          <a:xfrm>
            <a:off x="2286000" y="1555200"/>
            <a:ext cx="272160" cy="272160"/>
          </a:xfrm>
          <a:custGeom>
            <a:avLst/>
            <a:gdLst/>
            <a:ahLst/>
            <a:rect l="l" t="t" r="r" b="b"/>
            <a:pathLst>
              <a:path w="764" h="764">
                <a:moveTo>
                  <a:pt x="763" y="382"/>
                </a:moveTo>
                <a:cubicBezTo>
                  <a:pt x="763" y="448"/>
                  <a:pt x="745" y="514"/>
                  <a:pt x="712" y="572"/>
                </a:cubicBezTo>
                <a:cubicBezTo>
                  <a:pt x="678" y="630"/>
                  <a:pt x="630" y="678"/>
                  <a:pt x="572" y="712"/>
                </a:cubicBezTo>
                <a:cubicBezTo>
                  <a:pt x="514" y="745"/>
                  <a:pt x="448" y="763"/>
                  <a:pt x="382" y="763"/>
                </a:cubicBezTo>
                <a:cubicBezTo>
                  <a:pt x="315" y="763"/>
                  <a:pt x="249" y="745"/>
                  <a:pt x="191" y="712"/>
                </a:cubicBezTo>
                <a:cubicBezTo>
                  <a:pt x="133" y="678"/>
                  <a:pt x="85" y="630"/>
                  <a:pt x="51" y="572"/>
                </a:cubicBezTo>
                <a:cubicBezTo>
                  <a:pt x="18" y="514"/>
                  <a:pt x="0" y="448"/>
                  <a:pt x="0" y="382"/>
                </a:cubicBezTo>
                <a:cubicBezTo>
                  <a:pt x="0" y="315"/>
                  <a:pt x="18" y="249"/>
                  <a:pt x="51" y="191"/>
                </a:cubicBezTo>
                <a:cubicBezTo>
                  <a:pt x="85" y="133"/>
                  <a:pt x="133" y="85"/>
                  <a:pt x="191" y="51"/>
                </a:cubicBezTo>
                <a:cubicBezTo>
                  <a:pt x="249" y="18"/>
                  <a:pt x="315" y="0"/>
                  <a:pt x="381" y="0"/>
                </a:cubicBezTo>
                <a:cubicBezTo>
                  <a:pt x="448" y="0"/>
                  <a:pt x="514" y="18"/>
                  <a:pt x="572" y="51"/>
                </a:cubicBezTo>
                <a:cubicBezTo>
                  <a:pt x="630" y="85"/>
                  <a:pt x="678" y="133"/>
                  <a:pt x="712" y="191"/>
                </a:cubicBezTo>
                <a:cubicBezTo>
                  <a:pt x="745" y="249"/>
                  <a:pt x="763" y="315"/>
                  <a:pt x="763" y="382"/>
                </a:cubicBezTo>
                <a:moveTo>
                  <a:pt x="148" y="215"/>
                </a:moveTo>
                <a:lnTo>
                  <a:pt x="140" y="227"/>
                </a:lnTo>
                <a:lnTo>
                  <a:pt x="133" y="239"/>
                </a:lnTo>
                <a:lnTo>
                  <a:pt x="126" y="252"/>
                </a:lnTo>
                <a:lnTo>
                  <a:pt x="120" y="265"/>
                </a:lnTo>
                <a:lnTo>
                  <a:pt x="114" y="278"/>
                </a:lnTo>
                <a:lnTo>
                  <a:pt x="109" y="292"/>
                </a:lnTo>
                <a:lnTo>
                  <a:pt x="105" y="305"/>
                </a:lnTo>
                <a:lnTo>
                  <a:pt x="102" y="319"/>
                </a:lnTo>
                <a:lnTo>
                  <a:pt x="99" y="333"/>
                </a:lnTo>
                <a:lnTo>
                  <a:pt x="97" y="347"/>
                </a:lnTo>
                <a:lnTo>
                  <a:pt x="96" y="362"/>
                </a:lnTo>
                <a:lnTo>
                  <a:pt x="95" y="376"/>
                </a:lnTo>
                <a:lnTo>
                  <a:pt x="95" y="390"/>
                </a:lnTo>
                <a:lnTo>
                  <a:pt x="96" y="405"/>
                </a:lnTo>
                <a:lnTo>
                  <a:pt x="98" y="419"/>
                </a:lnTo>
                <a:lnTo>
                  <a:pt x="100" y="433"/>
                </a:lnTo>
                <a:lnTo>
                  <a:pt x="103" y="447"/>
                </a:lnTo>
                <a:lnTo>
                  <a:pt x="106" y="461"/>
                </a:lnTo>
                <a:lnTo>
                  <a:pt x="111" y="475"/>
                </a:lnTo>
                <a:lnTo>
                  <a:pt x="116" y="488"/>
                </a:lnTo>
                <a:lnTo>
                  <a:pt x="122" y="501"/>
                </a:lnTo>
                <a:lnTo>
                  <a:pt x="128" y="514"/>
                </a:lnTo>
                <a:lnTo>
                  <a:pt x="135" y="527"/>
                </a:lnTo>
                <a:lnTo>
                  <a:pt x="143" y="539"/>
                </a:lnTo>
                <a:lnTo>
                  <a:pt x="151" y="551"/>
                </a:lnTo>
                <a:lnTo>
                  <a:pt x="160" y="562"/>
                </a:lnTo>
                <a:lnTo>
                  <a:pt x="169" y="573"/>
                </a:lnTo>
                <a:lnTo>
                  <a:pt x="179" y="583"/>
                </a:lnTo>
                <a:lnTo>
                  <a:pt x="189" y="593"/>
                </a:lnTo>
                <a:lnTo>
                  <a:pt x="200" y="602"/>
                </a:lnTo>
                <a:lnTo>
                  <a:pt x="211" y="611"/>
                </a:lnTo>
                <a:lnTo>
                  <a:pt x="223" y="619"/>
                </a:lnTo>
                <a:lnTo>
                  <a:pt x="235" y="627"/>
                </a:lnTo>
                <a:lnTo>
                  <a:pt x="248" y="634"/>
                </a:lnTo>
                <a:lnTo>
                  <a:pt x="261" y="640"/>
                </a:lnTo>
                <a:lnTo>
                  <a:pt x="274" y="646"/>
                </a:lnTo>
                <a:lnTo>
                  <a:pt x="287" y="651"/>
                </a:lnTo>
                <a:lnTo>
                  <a:pt x="301" y="656"/>
                </a:lnTo>
                <a:lnTo>
                  <a:pt x="315" y="659"/>
                </a:lnTo>
                <a:lnTo>
                  <a:pt x="329" y="662"/>
                </a:lnTo>
                <a:lnTo>
                  <a:pt x="343" y="664"/>
                </a:lnTo>
                <a:lnTo>
                  <a:pt x="357" y="666"/>
                </a:lnTo>
                <a:lnTo>
                  <a:pt x="372" y="667"/>
                </a:lnTo>
                <a:lnTo>
                  <a:pt x="386" y="667"/>
                </a:lnTo>
                <a:lnTo>
                  <a:pt x="400" y="666"/>
                </a:lnTo>
                <a:lnTo>
                  <a:pt x="415" y="665"/>
                </a:lnTo>
                <a:lnTo>
                  <a:pt x="429" y="663"/>
                </a:lnTo>
                <a:lnTo>
                  <a:pt x="443" y="660"/>
                </a:lnTo>
                <a:lnTo>
                  <a:pt x="457" y="657"/>
                </a:lnTo>
                <a:lnTo>
                  <a:pt x="470" y="653"/>
                </a:lnTo>
                <a:lnTo>
                  <a:pt x="484" y="648"/>
                </a:lnTo>
                <a:lnTo>
                  <a:pt x="497" y="642"/>
                </a:lnTo>
                <a:lnTo>
                  <a:pt x="510" y="636"/>
                </a:lnTo>
                <a:lnTo>
                  <a:pt x="523" y="629"/>
                </a:lnTo>
                <a:lnTo>
                  <a:pt x="535" y="622"/>
                </a:lnTo>
                <a:lnTo>
                  <a:pt x="547" y="614"/>
                </a:lnTo>
                <a:lnTo>
                  <a:pt x="148" y="215"/>
                </a:lnTo>
                <a:moveTo>
                  <a:pt x="614" y="547"/>
                </a:moveTo>
                <a:lnTo>
                  <a:pt x="622" y="535"/>
                </a:lnTo>
                <a:lnTo>
                  <a:pt x="629" y="523"/>
                </a:lnTo>
                <a:lnTo>
                  <a:pt x="636" y="510"/>
                </a:lnTo>
                <a:lnTo>
                  <a:pt x="642" y="497"/>
                </a:lnTo>
                <a:lnTo>
                  <a:pt x="648" y="484"/>
                </a:lnTo>
                <a:lnTo>
                  <a:pt x="653" y="470"/>
                </a:lnTo>
                <a:lnTo>
                  <a:pt x="657" y="457"/>
                </a:lnTo>
                <a:lnTo>
                  <a:pt x="660" y="443"/>
                </a:lnTo>
                <a:lnTo>
                  <a:pt x="663" y="429"/>
                </a:lnTo>
                <a:lnTo>
                  <a:pt x="665" y="415"/>
                </a:lnTo>
                <a:lnTo>
                  <a:pt x="666" y="400"/>
                </a:lnTo>
                <a:lnTo>
                  <a:pt x="667" y="386"/>
                </a:lnTo>
                <a:lnTo>
                  <a:pt x="667" y="372"/>
                </a:lnTo>
                <a:lnTo>
                  <a:pt x="666" y="357"/>
                </a:lnTo>
                <a:lnTo>
                  <a:pt x="664" y="343"/>
                </a:lnTo>
                <a:lnTo>
                  <a:pt x="662" y="329"/>
                </a:lnTo>
                <a:lnTo>
                  <a:pt x="659" y="315"/>
                </a:lnTo>
                <a:lnTo>
                  <a:pt x="656" y="301"/>
                </a:lnTo>
                <a:lnTo>
                  <a:pt x="651" y="287"/>
                </a:lnTo>
                <a:lnTo>
                  <a:pt x="646" y="274"/>
                </a:lnTo>
                <a:lnTo>
                  <a:pt x="640" y="261"/>
                </a:lnTo>
                <a:lnTo>
                  <a:pt x="634" y="248"/>
                </a:lnTo>
                <a:lnTo>
                  <a:pt x="627" y="235"/>
                </a:lnTo>
                <a:lnTo>
                  <a:pt x="619" y="223"/>
                </a:lnTo>
                <a:lnTo>
                  <a:pt x="611" y="211"/>
                </a:lnTo>
                <a:lnTo>
                  <a:pt x="602" y="200"/>
                </a:lnTo>
                <a:lnTo>
                  <a:pt x="593" y="189"/>
                </a:lnTo>
                <a:lnTo>
                  <a:pt x="583" y="179"/>
                </a:lnTo>
                <a:lnTo>
                  <a:pt x="573" y="169"/>
                </a:lnTo>
                <a:lnTo>
                  <a:pt x="562" y="160"/>
                </a:lnTo>
                <a:lnTo>
                  <a:pt x="551" y="151"/>
                </a:lnTo>
                <a:lnTo>
                  <a:pt x="539" y="143"/>
                </a:lnTo>
                <a:lnTo>
                  <a:pt x="527" y="135"/>
                </a:lnTo>
                <a:lnTo>
                  <a:pt x="514" y="128"/>
                </a:lnTo>
                <a:lnTo>
                  <a:pt x="501" y="122"/>
                </a:lnTo>
                <a:lnTo>
                  <a:pt x="488" y="116"/>
                </a:lnTo>
                <a:lnTo>
                  <a:pt x="475" y="111"/>
                </a:lnTo>
                <a:lnTo>
                  <a:pt x="461" y="106"/>
                </a:lnTo>
                <a:lnTo>
                  <a:pt x="447" y="103"/>
                </a:lnTo>
                <a:lnTo>
                  <a:pt x="433" y="100"/>
                </a:lnTo>
                <a:lnTo>
                  <a:pt x="419" y="98"/>
                </a:lnTo>
                <a:lnTo>
                  <a:pt x="405" y="96"/>
                </a:lnTo>
                <a:lnTo>
                  <a:pt x="390" y="95"/>
                </a:lnTo>
                <a:lnTo>
                  <a:pt x="376" y="95"/>
                </a:lnTo>
                <a:lnTo>
                  <a:pt x="362" y="96"/>
                </a:lnTo>
                <a:lnTo>
                  <a:pt x="347" y="97"/>
                </a:lnTo>
                <a:lnTo>
                  <a:pt x="333" y="99"/>
                </a:lnTo>
                <a:lnTo>
                  <a:pt x="319" y="102"/>
                </a:lnTo>
                <a:lnTo>
                  <a:pt x="305" y="105"/>
                </a:lnTo>
                <a:lnTo>
                  <a:pt x="292" y="109"/>
                </a:lnTo>
                <a:lnTo>
                  <a:pt x="278" y="114"/>
                </a:lnTo>
                <a:lnTo>
                  <a:pt x="265" y="120"/>
                </a:lnTo>
                <a:lnTo>
                  <a:pt x="252" y="126"/>
                </a:lnTo>
                <a:lnTo>
                  <a:pt x="239" y="133"/>
                </a:lnTo>
                <a:lnTo>
                  <a:pt x="227" y="140"/>
                </a:lnTo>
                <a:lnTo>
                  <a:pt x="215" y="148"/>
                </a:lnTo>
                <a:lnTo>
                  <a:pt x="614" y="547"/>
                </a:lnTo>
              </a:path>
            </a:pathLst>
          </a:custGeom>
          <a:solidFill>
            <a:srgbClr val="c9211e"/>
          </a:solidFill>
          <a:ln>
            <a:solidFill>
              <a:srgbClr val="c9211e"/>
            </a:solidFill>
          </a:ln>
        </p:spPr>
        <p:style>
          <a:lnRef idx="0"/>
          <a:fillRef idx="0"/>
          <a:effectRef idx="0"/>
          <a:fontRef idx="minor"/>
        </p:style>
      </p:sp>
      <p:sp>
        <p:nvSpPr>
          <p:cNvPr id="739" name="CustomShape 29"/>
          <p:cNvSpPr/>
          <p:nvPr/>
        </p:nvSpPr>
        <p:spPr>
          <a:xfrm>
            <a:off x="1746000" y="1555200"/>
            <a:ext cx="272160" cy="272160"/>
          </a:xfrm>
          <a:custGeom>
            <a:avLst/>
            <a:gdLst/>
            <a:ahLst/>
            <a:rect l="l" t="t" r="r" b="b"/>
            <a:pathLst>
              <a:path w="764" h="764">
                <a:moveTo>
                  <a:pt x="763" y="382"/>
                </a:moveTo>
                <a:cubicBezTo>
                  <a:pt x="763" y="448"/>
                  <a:pt x="745" y="514"/>
                  <a:pt x="712" y="572"/>
                </a:cubicBezTo>
                <a:cubicBezTo>
                  <a:pt x="678" y="630"/>
                  <a:pt x="630" y="678"/>
                  <a:pt x="572" y="712"/>
                </a:cubicBezTo>
                <a:cubicBezTo>
                  <a:pt x="514" y="745"/>
                  <a:pt x="448" y="763"/>
                  <a:pt x="382" y="763"/>
                </a:cubicBezTo>
                <a:cubicBezTo>
                  <a:pt x="315" y="763"/>
                  <a:pt x="249" y="745"/>
                  <a:pt x="191" y="712"/>
                </a:cubicBezTo>
                <a:cubicBezTo>
                  <a:pt x="133" y="678"/>
                  <a:pt x="85" y="630"/>
                  <a:pt x="51" y="572"/>
                </a:cubicBezTo>
                <a:cubicBezTo>
                  <a:pt x="18" y="514"/>
                  <a:pt x="0" y="448"/>
                  <a:pt x="0" y="382"/>
                </a:cubicBezTo>
                <a:cubicBezTo>
                  <a:pt x="0" y="315"/>
                  <a:pt x="18" y="249"/>
                  <a:pt x="51" y="191"/>
                </a:cubicBezTo>
                <a:cubicBezTo>
                  <a:pt x="85" y="133"/>
                  <a:pt x="133" y="85"/>
                  <a:pt x="191" y="51"/>
                </a:cubicBezTo>
                <a:cubicBezTo>
                  <a:pt x="249" y="18"/>
                  <a:pt x="315" y="0"/>
                  <a:pt x="381" y="0"/>
                </a:cubicBezTo>
                <a:cubicBezTo>
                  <a:pt x="448" y="0"/>
                  <a:pt x="514" y="18"/>
                  <a:pt x="572" y="51"/>
                </a:cubicBezTo>
                <a:cubicBezTo>
                  <a:pt x="630" y="85"/>
                  <a:pt x="678" y="133"/>
                  <a:pt x="712" y="191"/>
                </a:cubicBezTo>
                <a:cubicBezTo>
                  <a:pt x="745" y="249"/>
                  <a:pt x="763" y="315"/>
                  <a:pt x="763" y="382"/>
                </a:cubicBezTo>
                <a:moveTo>
                  <a:pt x="148" y="215"/>
                </a:moveTo>
                <a:lnTo>
                  <a:pt x="140" y="227"/>
                </a:lnTo>
                <a:lnTo>
                  <a:pt x="133" y="239"/>
                </a:lnTo>
                <a:lnTo>
                  <a:pt x="126" y="252"/>
                </a:lnTo>
                <a:lnTo>
                  <a:pt x="120" y="265"/>
                </a:lnTo>
                <a:lnTo>
                  <a:pt x="114" y="278"/>
                </a:lnTo>
                <a:lnTo>
                  <a:pt x="109" y="292"/>
                </a:lnTo>
                <a:lnTo>
                  <a:pt x="105" y="305"/>
                </a:lnTo>
                <a:lnTo>
                  <a:pt x="102" y="319"/>
                </a:lnTo>
                <a:lnTo>
                  <a:pt x="99" y="333"/>
                </a:lnTo>
                <a:lnTo>
                  <a:pt x="97" y="347"/>
                </a:lnTo>
                <a:lnTo>
                  <a:pt x="96" y="362"/>
                </a:lnTo>
                <a:lnTo>
                  <a:pt x="95" y="376"/>
                </a:lnTo>
                <a:lnTo>
                  <a:pt x="95" y="390"/>
                </a:lnTo>
                <a:lnTo>
                  <a:pt x="96" y="405"/>
                </a:lnTo>
                <a:lnTo>
                  <a:pt x="98" y="419"/>
                </a:lnTo>
                <a:lnTo>
                  <a:pt x="100" y="433"/>
                </a:lnTo>
                <a:lnTo>
                  <a:pt x="103" y="447"/>
                </a:lnTo>
                <a:lnTo>
                  <a:pt x="106" y="461"/>
                </a:lnTo>
                <a:lnTo>
                  <a:pt x="111" y="475"/>
                </a:lnTo>
                <a:lnTo>
                  <a:pt x="116" y="488"/>
                </a:lnTo>
                <a:lnTo>
                  <a:pt x="122" y="501"/>
                </a:lnTo>
                <a:lnTo>
                  <a:pt x="128" y="514"/>
                </a:lnTo>
                <a:lnTo>
                  <a:pt x="135" y="527"/>
                </a:lnTo>
                <a:lnTo>
                  <a:pt x="143" y="539"/>
                </a:lnTo>
                <a:lnTo>
                  <a:pt x="151" y="551"/>
                </a:lnTo>
                <a:lnTo>
                  <a:pt x="160" y="562"/>
                </a:lnTo>
                <a:lnTo>
                  <a:pt x="169" y="573"/>
                </a:lnTo>
                <a:lnTo>
                  <a:pt x="179" y="583"/>
                </a:lnTo>
                <a:lnTo>
                  <a:pt x="189" y="593"/>
                </a:lnTo>
                <a:lnTo>
                  <a:pt x="200" y="602"/>
                </a:lnTo>
                <a:lnTo>
                  <a:pt x="211" y="611"/>
                </a:lnTo>
                <a:lnTo>
                  <a:pt x="223" y="619"/>
                </a:lnTo>
                <a:lnTo>
                  <a:pt x="235" y="627"/>
                </a:lnTo>
                <a:lnTo>
                  <a:pt x="248" y="634"/>
                </a:lnTo>
                <a:lnTo>
                  <a:pt x="261" y="640"/>
                </a:lnTo>
                <a:lnTo>
                  <a:pt x="274" y="646"/>
                </a:lnTo>
                <a:lnTo>
                  <a:pt x="287" y="651"/>
                </a:lnTo>
                <a:lnTo>
                  <a:pt x="301" y="656"/>
                </a:lnTo>
                <a:lnTo>
                  <a:pt x="315" y="659"/>
                </a:lnTo>
                <a:lnTo>
                  <a:pt x="329" y="662"/>
                </a:lnTo>
                <a:lnTo>
                  <a:pt x="343" y="664"/>
                </a:lnTo>
                <a:lnTo>
                  <a:pt x="357" y="666"/>
                </a:lnTo>
                <a:lnTo>
                  <a:pt x="372" y="667"/>
                </a:lnTo>
                <a:lnTo>
                  <a:pt x="386" y="667"/>
                </a:lnTo>
                <a:lnTo>
                  <a:pt x="400" y="666"/>
                </a:lnTo>
                <a:lnTo>
                  <a:pt x="415" y="665"/>
                </a:lnTo>
                <a:lnTo>
                  <a:pt x="429" y="663"/>
                </a:lnTo>
                <a:lnTo>
                  <a:pt x="443" y="660"/>
                </a:lnTo>
                <a:lnTo>
                  <a:pt x="457" y="657"/>
                </a:lnTo>
                <a:lnTo>
                  <a:pt x="470" y="653"/>
                </a:lnTo>
                <a:lnTo>
                  <a:pt x="484" y="648"/>
                </a:lnTo>
                <a:lnTo>
                  <a:pt x="497" y="642"/>
                </a:lnTo>
                <a:lnTo>
                  <a:pt x="510" y="636"/>
                </a:lnTo>
                <a:lnTo>
                  <a:pt x="523" y="629"/>
                </a:lnTo>
                <a:lnTo>
                  <a:pt x="535" y="622"/>
                </a:lnTo>
                <a:lnTo>
                  <a:pt x="547" y="614"/>
                </a:lnTo>
                <a:lnTo>
                  <a:pt x="148" y="215"/>
                </a:lnTo>
                <a:moveTo>
                  <a:pt x="614" y="547"/>
                </a:moveTo>
                <a:lnTo>
                  <a:pt x="622" y="535"/>
                </a:lnTo>
                <a:lnTo>
                  <a:pt x="629" y="523"/>
                </a:lnTo>
                <a:lnTo>
                  <a:pt x="636" y="510"/>
                </a:lnTo>
                <a:lnTo>
                  <a:pt x="642" y="497"/>
                </a:lnTo>
                <a:lnTo>
                  <a:pt x="648" y="484"/>
                </a:lnTo>
                <a:lnTo>
                  <a:pt x="653" y="470"/>
                </a:lnTo>
                <a:lnTo>
                  <a:pt x="657" y="457"/>
                </a:lnTo>
                <a:lnTo>
                  <a:pt x="660" y="443"/>
                </a:lnTo>
                <a:lnTo>
                  <a:pt x="663" y="429"/>
                </a:lnTo>
                <a:lnTo>
                  <a:pt x="665" y="415"/>
                </a:lnTo>
                <a:lnTo>
                  <a:pt x="666" y="400"/>
                </a:lnTo>
                <a:lnTo>
                  <a:pt x="667" y="386"/>
                </a:lnTo>
                <a:lnTo>
                  <a:pt x="667" y="372"/>
                </a:lnTo>
                <a:lnTo>
                  <a:pt x="666" y="357"/>
                </a:lnTo>
                <a:lnTo>
                  <a:pt x="664" y="343"/>
                </a:lnTo>
                <a:lnTo>
                  <a:pt x="662" y="329"/>
                </a:lnTo>
                <a:lnTo>
                  <a:pt x="659" y="315"/>
                </a:lnTo>
                <a:lnTo>
                  <a:pt x="656" y="301"/>
                </a:lnTo>
                <a:lnTo>
                  <a:pt x="651" y="287"/>
                </a:lnTo>
                <a:lnTo>
                  <a:pt x="646" y="274"/>
                </a:lnTo>
                <a:lnTo>
                  <a:pt x="640" y="261"/>
                </a:lnTo>
                <a:lnTo>
                  <a:pt x="634" y="248"/>
                </a:lnTo>
                <a:lnTo>
                  <a:pt x="627" y="235"/>
                </a:lnTo>
                <a:lnTo>
                  <a:pt x="619" y="223"/>
                </a:lnTo>
                <a:lnTo>
                  <a:pt x="611" y="211"/>
                </a:lnTo>
                <a:lnTo>
                  <a:pt x="602" y="200"/>
                </a:lnTo>
                <a:lnTo>
                  <a:pt x="593" y="189"/>
                </a:lnTo>
                <a:lnTo>
                  <a:pt x="583" y="179"/>
                </a:lnTo>
                <a:lnTo>
                  <a:pt x="573" y="169"/>
                </a:lnTo>
                <a:lnTo>
                  <a:pt x="562" y="160"/>
                </a:lnTo>
                <a:lnTo>
                  <a:pt x="551" y="151"/>
                </a:lnTo>
                <a:lnTo>
                  <a:pt x="539" y="143"/>
                </a:lnTo>
                <a:lnTo>
                  <a:pt x="527" y="135"/>
                </a:lnTo>
                <a:lnTo>
                  <a:pt x="514" y="128"/>
                </a:lnTo>
                <a:lnTo>
                  <a:pt x="501" y="122"/>
                </a:lnTo>
                <a:lnTo>
                  <a:pt x="488" y="116"/>
                </a:lnTo>
                <a:lnTo>
                  <a:pt x="475" y="111"/>
                </a:lnTo>
                <a:lnTo>
                  <a:pt x="461" y="106"/>
                </a:lnTo>
                <a:lnTo>
                  <a:pt x="447" y="103"/>
                </a:lnTo>
                <a:lnTo>
                  <a:pt x="433" y="100"/>
                </a:lnTo>
                <a:lnTo>
                  <a:pt x="419" y="98"/>
                </a:lnTo>
                <a:lnTo>
                  <a:pt x="405" y="96"/>
                </a:lnTo>
                <a:lnTo>
                  <a:pt x="390" y="95"/>
                </a:lnTo>
                <a:lnTo>
                  <a:pt x="376" y="95"/>
                </a:lnTo>
                <a:lnTo>
                  <a:pt x="362" y="96"/>
                </a:lnTo>
                <a:lnTo>
                  <a:pt x="347" y="97"/>
                </a:lnTo>
                <a:lnTo>
                  <a:pt x="333" y="99"/>
                </a:lnTo>
                <a:lnTo>
                  <a:pt x="319" y="102"/>
                </a:lnTo>
                <a:lnTo>
                  <a:pt x="305" y="105"/>
                </a:lnTo>
                <a:lnTo>
                  <a:pt x="292" y="109"/>
                </a:lnTo>
                <a:lnTo>
                  <a:pt x="278" y="114"/>
                </a:lnTo>
                <a:lnTo>
                  <a:pt x="265" y="120"/>
                </a:lnTo>
                <a:lnTo>
                  <a:pt x="252" y="126"/>
                </a:lnTo>
                <a:lnTo>
                  <a:pt x="239" y="133"/>
                </a:lnTo>
                <a:lnTo>
                  <a:pt x="227" y="140"/>
                </a:lnTo>
                <a:lnTo>
                  <a:pt x="215" y="148"/>
                </a:lnTo>
                <a:lnTo>
                  <a:pt x="614" y="547"/>
                </a:lnTo>
              </a:path>
            </a:pathLst>
          </a:custGeom>
          <a:solidFill>
            <a:srgbClr val="c9211e"/>
          </a:solidFill>
          <a:ln>
            <a:solidFill>
              <a:srgbClr val="c9211e"/>
            </a:solidFill>
          </a:ln>
        </p:spPr>
        <p:style>
          <a:lnRef idx="0"/>
          <a:fillRef idx="0"/>
          <a:effectRef idx="0"/>
          <a:fontRef idx="minor"/>
        </p:style>
      </p:sp>
      <p:sp>
        <p:nvSpPr>
          <p:cNvPr id="740" name="CustomShape 30"/>
          <p:cNvSpPr/>
          <p:nvPr/>
        </p:nvSpPr>
        <p:spPr>
          <a:xfrm>
            <a:off x="2491560" y="2769840"/>
            <a:ext cx="272160" cy="272160"/>
          </a:xfrm>
          <a:custGeom>
            <a:avLst/>
            <a:gdLst/>
            <a:ahLst/>
            <a:rect l="l" t="t" r="r" b="b"/>
            <a:pathLst>
              <a:path w="764" h="764">
                <a:moveTo>
                  <a:pt x="763" y="382"/>
                </a:moveTo>
                <a:cubicBezTo>
                  <a:pt x="763" y="448"/>
                  <a:pt x="745" y="514"/>
                  <a:pt x="712" y="572"/>
                </a:cubicBezTo>
                <a:cubicBezTo>
                  <a:pt x="678" y="630"/>
                  <a:pt x="630" y="678"/>
                  <a:pt x="572" y="712"/>
                </a:cubicBezTo>
                <a:cubicBezTo>
                  <a:pt x="514" y="745"/>
                  <a:pt x="448" y="763"/>
                  <a:pt x="382" y="763"/>
                </a:cubicBezTo>
                <a:cubicBezTo>
                  <a:pt x="315" y="763"/>
                  <a:pt x="249" y="745"/>
                  <a:pt x="191" y="712"/>
                </a:cubicBezTo>
                <a:cubicBezTo>
                  <a:pt x="133" y="678"/>
                  <a:pt x="85" y="630"/>
                  <a:pt x="51" y="572"/>
                </a:cubicBezTo>
                <a:cubicBezTo>
                  <a:pt x="18" y="514"/>
                  <a:pt x="0" y="448"/>
                  <a:pt x="0" y="382"/>
                </a:cubicBezTo>
                <a:cubicBezTo>
                  <a:pt x="0" y="315"/>
                  <a:pt x="18" y="249"/>
                  <a:pt x="51" y="191"/>
                </a:cubicBezTo>
                <a:cubicBezTo>
                  <a:pt x="85" y="133"/>
                  <a:pt x="133" y="85"/>
                  <a:pt x="191" y="51"/>
                </a:cubicBezTo>
                <a:cubicBezTo>
                  <a:pt x="249" y="18"/>
                  <a:pt x="315" y="0"/>
                  <a:pt x="381" y="0"/>
                </a:cubicBezTo>
                <a:cubicBezTo>
                  <a:pt x="448" y="0"/>
                  <a:pt x="514" y="18"/>
                  <a:pt x="572" y="51"/>
                </a:cubicBezTo>
                <a:cubicBezTo>
                  <a:pt x="630" y="85"/>
                  <a:pt x="678" y="133"/>
                  <a:pt x="712" y="191"/>
                </a:cubicBezTo>
                <a:cubicBezTo>
                  <a:pt x="745" y="249"/>
                  <a:pt x="763" y="315"/>
                  <a:pt x="763" y="382"/>
                </a:cubicBezTo>
                <a:moveTo>
                  <a:pt x="148" y="215"/>
                </a:moveTo>
                <a:lnTo>
                  <a:pt x="140" y="227"/>
                </a:lnTo>
                <a:lnTo>
                  <a:pt x="133" y="239"/>
                </a:lnTo>
                <a:lnTo>
                  <a:pt x="126" y="252"/>
                </a:lnTo>
                <a:lnTo>
                  <a:pt x="120" y="265"/>
                </a:lnTo>
                <a:lnTo>
                  <a:pt x="114" y="278"/>
                </a:lnTo>
                <a:lnTo>
                  <a:pt x="109" y="292"/>
                </a:lnTo>
                <a:lnTo>
                  <a:pt x="105" y="305"/>
                </a:lnTo>
                <a:lnTo>
                  <a:pt x="102" y="319"/>
                </a:lnTo>
                <a:lnTo>
                  <a:pt x="99" y="333"/>
                </a:lnTo>
                <a:lnTo>
                  <a:pt x="97" y="347"/>
                </a:lnTo>
                <a:lnTo>
                  <a:pt x="96" y="362"/>
                </a:lnTo>
                <a:lnTo>
                  <a:pt x="95" y="376"/>
                </a:lnTo>
                <a:lnTo>
                  <a:pt x="95" y="390"/>
                </a:lnTo>
                <a:lnTo>
                  <a:pt x="96" y="405"/>
                </a:lnTo>
                <a:lnTo>
                  <a:pt x="98" y="419"/>
                </a:lnTo>
                <a:lnTo>
                  <a:pt x="100" y="433"/>
                </a:lnTo>
                <a:lnTo>
                  <a:pt x="103" y="447"/>
                </a:lnTo>
                <a:lnTo>
                  <a:pt x="106" y="461"/>
                </a:lnTo>
                <a:lnTo>
                  <a:pt x="111" y="475"/>
                </a:lnTo>
                <a:lnTo>
                  <a:pt x="116" y="488"/>
                </a:lnTo>
                <a:lnTo>
                  <a:pt x="122" y="501"/>
                </a:lnTo>
                <a:lnTo>
                  <a:pt x="128" y="514"/>
                </a:lnTo>
                <a:lnTo>
                  <a:pt x="135" y="527"/>
                </a:lnTo>
                <a:lnTo>
                  <a:pt x="143" y="539"/>
                </a:lnTo>
                <a:lnTo>
                  <a:pt x="151" y="551"/>
                </a:lnTo>
                <a:lnTo>
                  <a:pt x="160" y="562"/>
                </a:lnTo>
                <a:lnTo>
                  <a:pt x="169" y="573"/>
                </a:lnTo>
                <a:lnTo>
                  <a:pt x="179" y="583"/>
                </a:lnTo>
                <a:lnTo>
                  <a:pt x="189" y="593"/>
                </a:lnTo>
                <a:lnTo>
                  <a:pt x="200" y="602"/>
                </a:lnTo>
                <a:lnTo>
                  <a:pt x="211" y="611"/>
                </a:lnTo>
                <a:lnTo>
                  <a:pt x="223" y="619"/>
                </a:lnTo>
                <a:lnTo>
                  <a:pt x="235" y="627"/>
                </a:lnTo>
                <a:lnTo>
                  <a:pt x="248" y="634"/>
                </a:lnTo>
                <a:lnTo>
                  <a:pt x="261" y="640"/>
                </a:lnTo>
                <a:lnTo>
                  <a:pt x="274" y="646"/>
                </a:lnTo>
                <a:lnTo>
                  <a:pt x="287" y="651"/>
                </a:lnTo>
                <a:lnTo>
                  <a:pt x="301" y="656"/>
                </a:lnTo>
                <a:lnTo>
                  <a:pt x="315" y="659"/>
                </a:lnTo>
                <a:lnTo>
                  <a:pt x="329" y="662"/>
                </a:lnTo>
                <a:lnTo>
                  <a:pt x="343" y="664"/>
                </a:lnTo>
                <a:lnTo>
                  <a:pt x="357" y="666"/>
                </a:lnTo>
                <a:lnTo>
                  <a:pt x="372" y="667"/>
                </a:lnTo>
                <a:lnTo>
                  <a:pt x="386" y="667"/>
                </a:lnTo>
                <a:lnTo>
                  <a:pt x="400" y="666"/>
                </a:lnTo>
                <a:lnTo>
                  <a:pt x="415" y="665"/>
                </a:lnTo>
                <a:lnTo>
                  <a:pt x="429" y="663"/>
                </a:lnTo>
                <a:lnTo>
                  <a:pt x="443" y="660"/>
                </a:lnTo>
                <a:lnTo>
                  <a:pt x="457" y="657"/>
                </a:lnTo>
                <a:lnTo>
                  <a:pt x="470" y="653"/>
                </a:lnTo>
                <a:lnTo>
                  <a:pt x="484" y="648"/>
                </a:lnTo>
                <a:lnTo>
                  <a:pt x="497" y="642"/>
                </a:lnTo>
                <a:lnTo>
                  <a:pt x="510" y="636"/>
                </a:lnTo>
                <a:lnTo>
                  <a:pt x="523" y="629"/>
                </a:lnTo>
                <a:lnTo>
                  <a:pt x="535" y="622"/>
                </a:lnTo>
                <a:lnTo>
                  <a:pt x="547" y="614"/>
                </a:lnTo>
                <a:lnTo>
                  <a:pt x="148" y="215"/>
                </a:lnTo>
                <a:moveTo>
                  <a:pt x="614" y="547"/>
                </a:moveTo>
                <a:lnTo>
                  <a:pt x="622" y="535"/>
                </a:lnTo>
                <a:lnTo>
                  <a:pt x="629" y="523"/>
                </a:lnTo>
                <a:lnTo>
                  <a:pt x="636" y="510"/>
                </a:lnTo>
                <a:lnTo>
                  <a:pt x="642" y="497"/>
                </a:lnTo>
                <a:lnTo>
                  <a:pt x="648" y="484"/>
                </a:lnTo>
                <a:lnTo>
                  <a:pt x="653" y="470"/>
                </a:lnTo>
                <a:lnTo>
                  <a:pt x="657" y="457"/>
                </a:lnTo>
                <a:lnTo>
                  <a:pt x="660" y="443"/>
                </a:lnTo>
                <a:lnTo>
                  <a:pt x="663" y="429"/>
                </a:lnTo>
                <a:lnTo>
                  <a:pt x="665" y="415"/>
                </a:lnTo>
                <a:lnTo>
                  <a:pt x="666" y="400"/>
                </a:lnTo>
                <a:lnTo>
                  <a:pt x="667" y="386"/>
                </a:lnTo>
                <a:lnTo>
                  <a:pt x="667" y="372"/>
                </a:lnTo>
                <a:lnTo>
                  <a:pt x="666" y="357"/>
                </a:lnTo>
                <a:lnTo>
                  <a:pt x="664" y="343"/>
                </a:lnTo>
                <a:lnTo>
                  <a:pt x="662" y="329"/>
                </a:lnTo>
                <a:lnTo>
                  <a:pt x="659" y="315"/>
                </a:lnTo>
                <a:lnTo>
                  <a:pt x="656" y="301"/>
                </a:lnTo>
                <a:lnTo>
                  <a:pt x="651" y="287"/>
                </a:lnTo>
                <a:lnTo>
                  <a:pt x="646" y="274"/>
                </a:lnTo>
                <a:lnTo>
                  <a:pt x="640" y="261"/>
                </a:lnTo>
                <a:lnTo>
                  <a:pt x="634" y="248"/>
                </a:lnTo>
                <a:lnTo>
                  <a:pt x="627" y="235"/>
                </a:lnTo>
                <a:lnTo>
                  <a:pt x="619" y="223"/>
                </a:lnTo>
                <a:lnTo>
                  <a:pt x="611" y="211"/>
                </a:lnTo>
                <a:lnTo>
                  <a:pt x="602" y="200"/>
                </a:lnTo>
                <a:lnTo>
                  <a:pt x="593" y="189"/>
                </a:lnTo>
                <a:lnTo>
                  <a:pt x="583" y="179"/>
                </a:lnTo>
                <a:lnTo>
                  <a:pt x="573" y="169"/>
                </a:lnTo>
                <a:lnTo>
                  <a:pt x="562" y="160"/>
                </a:lnTo>
                <a:lnTo>
                  <a:pt x="551" y="151"/>
                </a:lnTo>
                <a:lnTo>
                  <a:pt x="539" y="143"/>
                </a:lnTo>
                <a:lnTo>
                  <a:pt x="527" y="135"/>
                </a:lnTo>
                <a:lnTo>
                  <a:pt x="514" y="128"/>
                </a:lnTo>
                <a:lnTo>
                  <a:pt x="501" y="122"/>
                </a:lnTo>
                <a:lnTo>
                  <a:pt x="488" y="116"/>
                </a:lnTo>
                <a:lnTo>
                  <a:pt x="475" y="111"/>
                </a:lnTo>
                <a:lnTo>
                  <a:pt x="461" y="106"/>
                </a:lnTo>
                <a:lnTo>
                  <a:pt x="447" y="103"/>
                </a:lnTo>
                <a:lnTo>
                  <a:pt x="433" y="100"/>
                </a:lnTo>
                <a:lnTo>
                  <a:pt x="419" y="98"/>
                </a:lnTo>
                <a:lnTo>
                  <a:pt x="405" y="96"/>
                </a:lnTo>
                <a:lnTo>
                  <a:pt x="390" y="95"/>
                </a:lnTo>
                <a:lnTo>
                  <a:pt x="376" y="95"/>
                </a:lnTo>
                <a:lnTo>
                  <a:pt x="362" y="96"/>
                </a:lnTo>
                <a:lnTo>
                  <a:pt x="347" y="97"/>
                </a:lnTo>
                <a:lnTo>
                  <a:pt x="333" y="99"/>
                </a:lnTo>
                <a:lnTo>
                  <a:pt x="319" y="102"/>
                </a:lnTo>
                <a:lnTo>
                  <a:pt x="305" y="105"/>
                </a:lnTo>
                <a:lnTo>
                  <a:pt x="292" y="109"/>
                </a:lnTo>
                <a:lnTo>
                  <a:pt x="278" y="114"/>
                </a:lnTo>
                <a:lnTo>
                  <a:pt x="265" y="120"/>
                </a:lnTo>
                <a:lnTo>
                  <a:pt x="252" y="126"/>
                </a:lnTo>
                <a:lnTo>
                  <a:pt x="239" y="133"/>
                </a:lnTo>
                <a:lnTo>
                  <a:pt x="227" y="140"/>
                </a:lnTo>
                <a:lnTo>
                  <a:pt x="215" y="148"/>
                </a:lnTo>
                <a:lnTo>
                  <a:pt x="614" y="547"/>
                </a:lnTo>
              </a:path>
            </a:pathLst>
          </a:custGeom>
          <a:solidFill>
            <a:srgbClr val="c9211e"/>
          </a:solidFill>
          <a:ln>
            <a:solidFill>
              <a:srgbClr val="c9211e"/>
            </a:solidFill>
          </a:ln>
        </p:spPr>
        <p:style>
          <a:lnRef idx="0"/>
          <a:fillRef idx="0"/>
          <a:effectRef idx="0"/>
          <a:fontRef idx="minor"/>
        </p:style>
      </p:sp>
      <p:sp>
        <p:nvSpPr>
          <p:cNvPr id="741" name="CustomShape 31"/>
          <p:cNvSpPr/>
          <p:nvPr/>
        </p:nvSpPr>
        <p:spPr>
          <a:xfrm>
            <a:off x="1303560" y="2157840"/>
            <a:ext cx="272160" cy="272160"/>
          </a:xfrm>
          <a:custGeom>
            <a:avLst/>
            <a:gdLst/>
            <a:ahLst/>
            <a:rect l="l" t="t" r="r" b="b"/>
            <a:pathLst>
              <a:path w="764" h="764">
                <a:moveTo>
                  <a:pt x="763" y="382"/>
                </a:moveTo>
                <a:cubicBezTo>
                  <a:pt x="763" y="448"/>
                  <a:pt x="745" y="514"/>
                  <a:pt x="712" y="572"/>
                </a:cubicBezTo>
                <a:cubicBezTo>
                  <a:pt x="678" y="630"/>
                  <a:pt x="630" y="678"/>
                  <a:pt x="572" y="712"/>
                </a:cubicBezTo>
                <a:cubicBezTo>
                  <a:pt x="514" y="745"/>
                  <a:pt x="448" y="763"/>
                  <a:pt x="382" y="763"/>
                </a:cubicBezTo>
                <a:cubicBezTo>
                  <a:pt x="315" y="763"/>
                  <a:pt x="249" y="745"/>
                  <a:pt x="191" y="712"/>
                </a:cubicBezTo>
                <a:cubicBezTo>
                  <a:pt x="133" y="678"/>
                  <a:pt x="85" y="630"/>
                  <a:pt x="51" y="572"/>
                </a:cubicBezTo>
                <a:cubicBezTo>
                  <a:pt x="18" y="514"/>
                  <a:pt x="0" y="448"/>
                  <a:pt x="0" y="382"/>
                </a:cubicBezTo>
                <a:cubicBezTo>
                  <a:pt x="0" y="315"/>
                  <a:pt x="18" y="249"/>
                  <a:pt x="51" y="191"/>
                </a:cubicBezTo>
                <a:cubicBezTo>
                  <a:pt x="85" y="133"/>
                  <a:pt x="133" y="85"/>
                  <a:pt x="191" y="51"/>
                </a:cubicBezTo>
                <a:cubicBezTo>
                  <a:pt x="249" y="18"/>
                  <a:pt x="315" y="0"/>
                  <a:pt x="381" y="0"/>
                </a:cubicBezTo>
                <a:cubicBezTo>
                  <a:pt x="448" y="0"/>
                  <a:pt x="514" y="18"/>
                  <a:pt x="572" y="51"/>
                </a:cubicBezTo>
                <a:cubicBezTo>
                  <a:pt x="630" y="85"/>
                  <a:pt x="678" y="133"/>
                  <a:pt x="712" y="191"/>
                </a:cubicBezTo>
                <a:cubicBezTo>
                  <a:pt x="745" y="249"/>
                  <a:pt x="763" y="315"/>
                  <a:pt x="763" y="382"/>
                </a:cubicBezTo>
                <a:moveTo>
                  <a:pt x="148" y="215"/>
                </a:moveTo>
                <a:lnTo>
                  <a:pt x="140" y="227"/>
                </a:lnTo>
                <a:lnTo>
                  <a:pt x="133" y="239"/>
                </a:lnTo>
                <a:lnTo>
                  <a:pt x="126" y="252"/>
                </a:lnTo>
                <a:lnTo>
                  <a:pt x="120" y="265"/>
                </a:lnTo>
                <a:lnTo>
                  <a:pt x="114" y="278"/>
                </a:lnTo>
                <a:lnTo>
                  <a:pt x="109" y="292"/>
                </a:lnTo>
                <a:lnTo>
                  <a:pt x="105" y="305"/>
                </a:lnTo>
                <a:lnTo>
                  <a:pt x="102" y="319"/>
                </a:lnTo>
                <a:lnTo>
                  <a:pt x="99" y="333"/>
                </a:lnTo>
                <a:lnTo>
                  <a:pt x="97" y="347"/>
                </a:lnTo>
                <a:lnTo>
                  <a:pt x="96" y="362"/>
                </a:lnTo>
                <a:lnTo>
                  <a:pt x="95" y="376"/>
                </a:lnTo>
                <a:lnTo>
                  <a:pt x="95" y="390"/>
                </a:lnTo>
                <a:lnTo>
                  <a:pt x="96" y="405"/>
                </a:lnTo>
                <a:lnTo>
                  <a:pt x="98" y="419"/>
                </a:lnTo>
                <a:lnTo>
                  <a:pt x="100" y="433"/>
                </a:lnTo>
                <a:lnTo>
                  <a:pt x="103" y="447"/>
                </a:lnTo>
                <a:lnTo>
                  <a:pt x="106" y="461"/>
                </a:lnTo>
                <a:lnTo>
                  <a:pt x="111" y="475"/>
                </a:lnTo>
                <a:lnTo>
                  <a:pt x="116" y="488"/>
                </a:lnTo>
                <a:lnTo>
                  <a:pt x="122" y="501"/>
                </a:lnTo>
                <a:lnTo>
                  <a:pt x="128" y="514"/>
                </a:lnTo>
                <a:lnTo>
                  <a:pt x="135" y="527"/>
                </a:lnTo>
                <a:lnTo>
                  <a:pt x="143" y="539"/>
                </a:lnTo>
                <a:lnTo>
                  <a:pt x="151" y="551"/>
                </a:lnTo>
                <a:lnTo>
                  <a:pt x="160" y="562"/>
                </a:lnTo>
                <a:lnTo>
                  <a:pt x="169" y="573"/>
                </a:lnTo>
                <a:lnTo>
                  <a:pt x="179" y="583"/>
                </a:lnTo>
                <a:lnTo>
                  <a:pt x="189" y="593"/>
                </a:lnTo>
                <a:lnTo>
                  <a:pt x="200" y="602"/>
                </a:lnTo>
                <a:lnTo>
                  <a:pt x="211" y="611"/>
                </a:lnTo>
                <a:lnTo>
                  <a:pt x="223" y="619"/>
                </a:lnTo>
                <a:lnTo>
                  <a:pt x="235" y="627"/>
                </a:lnTo>
                <a:lnTo>
                  <a:pt x="248" y="634"/>
                </a:lnTo>
                <a:lnTo>
                  <a:pt x="261" y="640"/>
                </a:lnTo>
                <a:lnTo>
                  <a:pt x="274" y="646"/>
                </a:lnTo>
                <a:lnTo>
                  <a:pt x="287" y="651"/>
                </a:lnTo>
                <a:lnTo>
                  <a:pt x="301" y="656"/>
                </a:lnTo>
                <a:lnTo>
                  <a:pt x="315" y="659"/>
                </a:lnTo>
                <a:lnTo>
                  <a:pt x="329" y="662"/>
                </a:lnTo>
                <a:lnTo>
                  <a:pt x="343" y="664"/>
                </a:lnTo>
                <a:lnTo>
                  <a:pt x="357" y="666"/>
                </a:lnTo>
                <a:lnTo>
                  <a:pt x="372" y="667"/>
                </a:lnTo>
                <a:lnTo>
                  <a:pt x="386" y="667"/>
                </a:lnTo>
                <a:lnTo>
                  <a:pt x="400" y="666"/>
                </a:lnTo>
                <a:lnTo>
                  <a:pt x="415" y="665"/>
                </a:lnTo>
                <a:lnTo>
                  <a:pt x="429" y="663"/>
                </a:lnTo>
                <a:lnTo>
                  <a:pt x="443" y="660"/>
                </a:lnTo>
                <a:lnTo>
                  <a:pt x="457" y="657"/>
                </a:lnTo>
                <a:lnTo>
                  <a:pt x="470" y="653"/>
                </a:lnTo>
                <a:lnTo>
                  <a:pt x="484" y="648"/>
                </a:lnTo>
                <a:lnTo>
                  <a:pt x="497" y="642"/>
                </a:lnTo>
                <a:lnTo>
                  <a:pt x="510" y="636"/>
                </a:lnTo>
                <a:lnTo>
                  <a:pt x="523" y="629"/>
                </a:lnTo>
                <a:lnTo>
                  <a:pt x="535" y="622"/>
                </a:lnTo>
                <a:lnTo>
                  <a:pt x="547" y="614"/>
                </a:lnTo>
                <a:lnTo>
                  <a:pt x="148" y="215"/>
                </a:lnTo>
                <a:moveTo>
                  <a:pt x="614" y="547"/>
                </a:moveTo>
                <a:lnTo>
                  <a:pt x="622" y="535"/>
                </a:lnTo>
                <a:lnTo>
                  <a:pt x="629" y="523"/>
                </a:lnTo>
                <a:lnTo>
                  <a:pt x="636" y="510"/>
                </a:lnTo>
                <a:lnTo>
                  <a:pt x="642" y="497"/>
                </a:lnTo>
                <a:lnTo>
                  <a:pt x="648" y="484"/>
                </a:lnTo>
                <a:lnTo>
                  <a:pt x="653" y="470"/>
                </a:lnTo>
                <a:lnTo>
                  <a:pt x="657" y="457"/>
                </a:lnTo>
                <a:lnTo>
                  <a:pt x="660" y="443"/>
                </a:lnTo>
                <a:lnTo>
                  <a:pt x="663" y="429"/>
                </a:lnTo>
                <a:lnTo>
                  <a:pt x="665" y="415"/>
                </a:lnTo>
                <a:lnTo>
                  <a:pt x="666" y="400"/>
                </a:lnTo>
                <a:lnTo>
                  <a:pt x="667" y="386"/>
                </a:lnTo>
                <a:lnTo>
                  <a:pt x="667" y="372"/>
                </a:lnTo>
                <a:lnTo>
                  <a:pt x="666" y="357"/>
                </a:lnTo>
                <a:lnTo>
                  <a:pt x="664" y="343"/>
                </a:lnTo>
                <a:lnTo>
                  <a:pt x="662" y="329"/>
                </a:lnTo>
                <a:lnTo>
                  <a:pt x="659" y="315"/>
                </a:lnTo>
                <a:lnTo>
                  <a:pt x="656" y="301"/>
                </a:lnTo>
                <a:lnTo>
                  <a:pt x="651" y="287"/>
                </a:lnTo>
                <a:lnTo>
                  <a:pt x="646" y="274"/>
                </a:lnTo>
                <a:lnTo>
                  <a:pt x="640" y="261"/>
                </a:lnTo>
                <a:lnTo>
                  <a:pt x="634" y="248"/>
                </a:lnTo>
                <a:lnTo>
                  <a:pt x="627" y="235"/>
                </a:lnTo>
                <a:lnTo>
                  <a:pt x="619" y="223"/>
                </a:lnTo>
                <a:lnTo>
                  <a:pt x="611" y="211"/>
                </a:lnTo>
                <a:lnTo>
                  <a:pt x="602" y="200"/>
                </a:lnTo>
                <a:lnTo>
                  <a:pt x="593" y="189"/>
                </a:lnTo>
                <a:lnTo>
                  <a:pt x="583" y="179"/>
                </a:lnTo>
                <a:lnTo>
                  <a:pt x="573" y="169"/>
                </a:lnTo>
                <a:lnTo>
                  <a:pt x="562" y="160"/>
                </a:lnTo>
                <a:lnTo>
                  <a:pt x="551" y="151"/>
                </a:lnTo>
                <a:lnTo>
                  <a:pt x="539" y="143"/>
                </a:lnTo>
                <a:lnTo>
                  <a:pt x="527" y="135"/>
                </a:lnTo>
                <a:lnTo>
                  <a:pt x="514" y="128"/>
                </a:lnTo>
                <a:lnTo>
                  <a:pt x="501" y="122"/>
                </a:lnTo>
                <a:lnTo>
                  <a:pt x="488" y="116"/>
                </a:lnTo>
                <a:lnTo>
                  <a:pt x="475" y="111"/>
                </a:lnTo>
                <a:lnTo>
                  <a:pt x="461" y="106"/>
                </a:lnTo>
                <a:lnTo>
                  <a:pt x="447" y="103"/>
                </a:lnTo>
                <a:lnTo>
                  <a:pt x="433" y="100"/>
                </a:lnTo>
                <a:lnTo>
                  <a:pt x="419" y="98"/>
                </a:lnTo>
                <a:lnTo>
                  <a:pt x="405" y="96"/>
                </a:lnTo>
                <a:lnTo>
                  <a:pt x="390" y="95"/>
                </a:lnTo>
                <a:lnTo>
                  <a:pt x="376" y="95"/>
                </a:lnTo>
                <a:lnTo>
                  <a:pt x="362" y="96"/>
                </a:lnTo>
                <a:lnTo>
                  <a:pt x="347" y="97"/>
                </a:lnTo>
                <a:lnTo>
                  <a:pt x="333" y="99"/>
                </a:lnTo>
                <a:lnTo>
                  <a:pt x="319" y="102"/>
                </a:lnTo>
                <a:lnTo>
                  <a:pt x="305" y="105"/>
                </a:lnTo>
                <a:lnTo>
                  <a:pt x="292" y="109"/>
                </a:lnTo>
                <a:lnTo>
                  <a:pt x="278" y="114"/>
                </a:lnTo>
                <a:lnTo>
                  <a:pt x="265" y="120"/>
                </a:lnTo>
                <a:lnTo>
                  <a:pt x="252" y="126"/>
                </a:lnTo>
                <a:lnTo>
                  <a:pt x="239" y="133"/>
                </a:lnTo>
                <a:lnTo>
                  <a:pt x="227" y="140"/>
                </a:lnTo>
                <a:lnTo>
                  <a:pt x="215" y="148"/>
                </a:lnTo>
                <a:lnTo>
                  <a:pt x="614" y="547"/>
                </a:lnTo>
              </a:path>
            </a:pathLst>
          </a:custGeom>
          <a:solidFill>
            <a:srgbClr val="c9211e"/>
          </a:solidFill>
          <a:ln>
            <a:solidFill>
              <a:srgbClr val="c9211e"/>
            </a:solidFill>
          </a:ln>
        </p:spPr>
        <p:style>
          <a:lnRef idx="0"/>
          <a:fillRef idx="0"/>
          <a:effectRef idx="0"/>
          <a:fontRef idx="minor"/>
        </p:style>
      </p:sp>
      <p:sp>
        <p:nvSpPr>
          <p:cNvPr id="742" name="CustomShape 32"/>
          <p:cNvSpPr/>
          <p:nvPr/>
        </p:nvSpPr>
        <p:spPr>
          <a:xfrm>
            <a:off x="6858000" y="5962320"/>
            <a:ext cx="1077840" cy="236520"/>
          </a:xfrm>
          <a:prstGeom prst="rect">
            <a:avLst/>
          </a:prstGeom>
          <a:solidFill>
            <a:srgbClr val="ff0000">
              <a:alpha val="58000"/>
            </a:srgbClr>
          </a:solidFill>
          <a:ln w="29160">
            <a:solidFill>
              <a:srgbClr val="ff000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Process Injection</a:t>
            </a:r>
            <a:endParaRPr b="0" lang="en-US" sz="800" spc="-1" strike="noStrike">
              <a:latin typeface="Arial"/>
            </a:endParaRPr>
          </a:p>
        </p:txBody>
      </p:sp>
      <p:sp>
        <p:nvSpPr>
          <p:cNvPr id="743" name="CustomShape 33"/>
          <p:cNvSpPr/>
          <p:nvPr/>
        </p:nvSpPr>
        <p:spPr>
          <a:xfrm>
            <a:off x="8302680" y="5689440"/>
            <a:ext cx="1077840" cy="236520"/>
          </a:xfrm>
          <a:prstGeom prst="rect">
            <a:avLst/>
          </a:prstGeom>
          <a:solidFill>
            <a:srgbClr val="ff0000">
              <a:alpha val="58000"/>
            </a:srgbClr>
          </a:solidFill>
          <a:ln w="29160">
            <a:solidFill>
              <a:srgbClr val="ff000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Lateral Movement</a:t>
            </a:r>
            <a:endParaRPr b="0" lang="en-US" sz="800" spc="-1" strike="noStrike">
              <a:latin typeface="Arial"/>
            </a:endParaRPr>
          </a:p>
        </p:txBody>
      </p:sp>
      <p:sp>
        <p:nvSpPr>
          <p:cNvPr id="744" name="CustomShape 34"/>
          <p:cNvSpPr/>
          <p:nvPr/>
        </p:nvSpPr>
        <p:spPr>
          <a:xfrm>
            <a:off x="9674280" y="5406120"/>
            <a:ext cx="1077840" cy="236520"/>
          </a:xfrm>
          <a:prstGeom prst="rect">
            <a:avLst/>
          </a:prstGeom>
          <a:solidFill>
            <a:srgbClr val="ff0000">
              <a:alpha val="58000"/>
            </a:srgbClr>
          </a:solidFill>
          <a:ln w="29160">
            <a:solidFill>
              <a:srgbClr val="ff000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Data Exfil</a:t>
            </a:r>
            <a:endParaRPr b="0" lang="en-US" sz="800" spc="-1" strike="noStrike">
              <a:latin typeface="Arial"/>
            </a:endParaRPr>
          </a:p>
        </p:txBody>
      </p:sp>
      <p:sp>
        <p:nvSpPr>
          <p:cNvPr id="745" name="CustomShape 35"/>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746" name="CustomShape 36"/>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7" name="" descr=""/>
          <p:cNvPicPr/>
          <p:nvPr/>
        </p:nvPicPr>
        <p:blipFill>
          <a:blip r:embed="rId1"/>
          <a:stretch/>
        </p:blipFill>
        <p:spPr>
          <a:xfrm>
            <a:off x="1129680" y="878400"/>
            <a:ext cx="6508080" cy="3828960"/>
          </a:xfrm>
          <a:prstGeom prst="rect">
            <a:avLst/>
          </a:prstGeom>
          <a:ln>
            <a:noFill/>
          </a:ln>
        </p:spPr>
      </p:pic>
      <p:sp>
        <p:nvSpPr>
          <p:cNvPr id="748" name="CustomShape 1"/>
          <p:cNvSpPr/>
          <p:nvPr/>
        </p:nvSpPr>
        <p:spPr>
          <a:xfrm>
            <a:off x="1582920" y="227160"/>
            <a:ext cx="9019800" cy="5371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Attribution</a:t>
            </a:r>
            <a:endParaRPr b="0" lang="en-US" sz="3600" spc="-1" strike="noStrike">
              <a:latin typeface="Arial"/>
            </a:endParaRPr>
          </a:p>
        </p:txBody>
      </p:sp>
      <p:sp>
        <p:nvSpPr>
          <p:cNvPr id="749" name="CustomShape 2"/>
          <p:cNvSpPr/>
          <p:nvPr/>
        </p:nvSpPr>
        <p:spPr>
          <a:xfrm>
            <a:off x="7682040" y="954720"/>
            <a:ext cx="3801600" cy="1475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50" spc="-1" strike="noStrike">
                <a:solidFill>
                  <a:srgbClr val="000000"/>
                </a:solidFill>
                <a:latin typeface="Arial"/>
                <a:ea typeface="DejaVu Sans"/>
              </a:rPr>
              <a:t>Attribution</a:t>
            </a:r>
            <a:r>
              <a:rPr b="1" lang="en-US" sz="1000" spc="-1" strike="noStrike">
                <a:solidFill>
                  <a:srgbClr val="000000"/>
                </a:solidFill>
                <a:latin typeface="Arial"/>
                <a:ea typeface="DejaVu Sans"/>
              </a:rPr>
              <a:t> </a:t>
            </a:r>
            <a:endParaRPr b="0" lang="en-US" sz="1000" spc="-1" strike="noStrike">
              <a:latin typeface="Arial"/>
            </a:endParaRPr>
          </a:p>
          <a:p>
            <a:pPr>
              <a:lnSpc>
                <a:spcPct val="100000"/>
              </a:lnSpc>
            </a:pPr>
            <a:r>
              <a:rPr b="0" lang="en-US" sz="1000" spc="-1" strike="noStrike">
                <a:solidFill>
                  <a:srgbClr val="000000"/>
                </a:solidFill>
                <a:latin typeface="Arial"/>
                <a:ea typeface="DejaVu Sans"/>
              </a:rPr>
              <a:t>Threat actors believed to be using Cobalt Strike or similar tool.</a:t>
            </a:r>
            <a:endParaRPr b="0" lang="en-US" sz="1000" spc="-1" strike="noStrike">
              <a:latin typeface="Arial"/>
            </a:endParaRPr>
          </a:p>
          <a:p>
            <a:pPr>
              <a:lnSpc>
                <a:spcPct val="100000"/>
              </a:lnSpc>
            </a:pPr>
            <a:r>
              <a:rPr b="1" lang="en-US" sz="1050" spc="-1" strike="noStrike">
                <a:solidFill>
                  <a:srgbClr val="000000"/>
                </a:solidFill>
                <a:latin typeface="Arial"/>
                <a:ea typeface="DejaVu Sans"/>
              </a:rPr>
              <a:t>Supporting Evidence for </a:t>
            </a:r>
            <a:r>
              <a:rPr b="1" i="1" lang="en-US" sz="1050" spc="-1" strike="noStrike">
                <a:solidFill>
                  <a:srgbClr val="2a6099"/>
                </a:solidFill>
                <a:latin typeface="Arial"/>
                <a:ea typeface="DejaVu Sans"/>
              </a:rPr>
              <a:t>Cobalt Strike</a:t>
            </a:r>
            <a:endParaRPr b="0" lang="en-US" sz="1050" spc="-1" strike="noStrike">
              <a:latin typeface="Arial"/>
            </a:endParaRPr>
          </a:p>
          <a:p>
            <a:pPr marL="171360" indent="-165240">
              <a:lnSpc>
                <a:spcPct val="100000"/>
              </a:lnSpc>
              <a:buClr>
                <a:srgbClr val="000000"/>
              </a:buClr>
              <a:buSzPct val="55000"/>
              <a:buFont typeface="Wingdings" charset="2"/>
              <a:buChar char=""/>
            </a:pPr>
            <a:r>
              <a:rPr b="0" lang="en-US" sz="1000" spc="-1" strike="noStrike">
                <a:solidFill>
                  <a:srgbClr val="000000"/>
                </a:solidFill>
                <a:latin typeface="Arial"/>
                <a:ea typeface="DejaVu Sans"/>
              </a:rPr>
              <a:t>Process injection in VDS.exe connecting to identical remote IPs as CHOST.exe pointing to C2 activity</a:t>
            </a:r>
            <a:endParaRPr b="0" lang="en-US" sz="1000" spc="-1" strike="noStrike">
              <a:latin typeface="Arial"/>
            </a:endParaRPr>
          </a:p>
          <a:p>
            <a:pPr marL="171360" indent="-165240">
              <a:lnSpc>
                <a:spcPct val="100000"/>
              </a:lnSpc>
              <a:buClr>
                <a:srgbClr val="000000"/>
              </a:buClr>
              <a:buSzPct val="55000"/>
              <a:buFont typeface="Wingdings" charset="2"/>
              <a:buChar char=""/>
            </a:pPr>
            <a:r>
              <a:rPr b="0" lang="en-US" sz="1000" spc="-1" strike="noStrike">
                <a:solidFill>
                  <a:srgbClr val="000000"/>
                </a:solidFill>
                <a:latin typeface="Arial"/>
                <a:ea typeface="DejaVu Sans"/>
              </a:rPr>
              <a:t>LSASS injection indicates Pass the Hash and use of MimiKatz</a:t>
            </a:r>
            <a:endParaRPr b="0" lang="en-US" sz="1000" spc="-1" strike="noStrike">
              <a:latin typeface="Arial"/>
            </a:endParaRPr>
          </a:p>
          <a:p>
            <a:pPr marL="171360" indent="-165240">
              <a:lnSpc>
                <a:spcPct val="100000"/>
              </a:lnSpc>
              <a:buClr>
                <a:srgbClr val="000000"/>
              </a:buClr>
              <a:buSzPct val="55000"/>
              <a:buFont typeface="Wingdings" charset="2"/>
              <a:buChar char=""/>
            </a:pPr>
            <a:r>
              <a:rPr b="0" lang="en-US" sz="1000" spc="-1" strike="noStrike">
                <a:solidFill>
                  <a:srgbClr val="000000"/>
                </a:solidFill>
                <a:latin typeface="Arial"/>
                <a:ea typeface="DejaVu Sans"/>
              </a:rPr>
              <a:t>Base64 Encoded string on DC01 indicates encoded use of Sysinternals PSEXEC and Powershell</a:t>
            </a:r>
            <a:endParaRPr b="0" lang="en-US" sz="1000" spc="-1" strike="noStrike">
              <a:latin typeface="Arial"/>
            </a:endParaRPr>
          </a:p>
        </p:txBody>
      </p:sp>
      <p:sp>
        <p:nvSpPr>
          <p:cNvPr id="750" name="CustomShape 3"/>
          <p:cNvSpPr/>
          <p:nvPr/>
        </p:nvSpPr>
        <p:spPr>
          <a:xfrm>
            <a:off x="1005840" y="4709520"/>
            <a:ext cx="1710720" cy="62064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751" name="CustomShape 4"/>
          <p:cNvSpPr/>
          <p:nvPr/>
        </p:nvSpPr>
        <p:spPr>
          <a:xfrm>
            <a:off x="2411640" y="4709520"/>
            <a:ext cx="1711440" cy="62064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752" name="CustomShape 5"/>
          <p:cNvSpPr/>
          <p:nvPr/>
        </p:nvSpPr>
        <p:spPr>
          <a:xfrm>
            <a:off x="3817800" y="4709520"/>
            <a:ext cx="1710720" cy="62064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753" name="CustomShape 6"/>
          <p:cNvSpPr/>
          <p:nvPr/>
        </p:nvSpPr>
        <p:spPr>
          <a:xfrm>
            <a:off x="5223600" y="4709520"/>
            <a:ext cx="1710720" cy="62064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754" name="CustomShape 7"/>
          <p:cNvSpPr/>
          <p:nvPr/>
        </p:nvSpPr>
        <p:spPr>
          <a:xfrm>
            <a:off x="6629400" y="4709520"/>
            <a:ext cx="1710720" cy="62064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755" name="CustomShape 8"/>
          <p:cNvSpPr/>
          <p:nvPr/>
        </p:nvSpPr>
        <p:spPr>
          <a:xfrm>
            <a:off x="8034840" y="4709520"/>
            <a:ext cx="1710720" cy="62064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756" name="CustomShape 9"/>
          <p:cNvSpPr/>
          <p:nvPr/>
        </p:nvSpPr>
        <p:spPr>
          <a:xfrm>
            <a:off x="9439560" y="4709520"/>
            <a:ext cx="1710720" cy="62064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pic>
        <p:nvPicPr>
          <p:cNvPr id="757" name="" descr=""/>
          <p:cNvPicPr/>
          <p:nvPr/>
        </p:nvPicPr>
        <p:blipFill>
          <a:blip r:embed="rId2"/>
          <a:stretch/>
        </p:blipFill>
        <p:spPr>
          <a:xfrm>
            <a:off x="2432520" y="2817360"/>
            <a:ext cx="234360" cy="234360"/>
          </a:xfrm>
          <a:prstGeom prst="rect">
            <a:avLst/>
          </a:prstGeom>
          <a:ln>
            <a:noFill/>
          </a:ln>
        </p:spPr>
      </p:pic>
      <p:pic>
        <p:nvPicPr>
          <p:cNvPr id="758" name="" descr=""/>
          <p:cNvPicPr/>
          <p:nvPr/>
        </p:nvPicPr>
        <p:blipFill>
          <a:blip r:embed="rId3"/>
          <a:stretch/>
        </p:blipFill>
        <p:spPr>
          <a:xfrm>
            <a:off x="1266120" y="2195640"/>
            <a:ext cx="234360" cy="234360"/>
          </a:xfrm>
          <a:prstGeom prst="rect">
            <a:avLst/>
          </a:prstGeom>
          <a:ln>
            <a:noFill/>
          </a:ln>
        </p:spPr>
      </p:pic>
      <p:sp>
        <p:nvSpPr>
          <p:cNvPr id="759" name="Line 10"/>
          <p:cNvSpPr/>
          <p:nvPr/>
        </p:nvSpPr>
        <p:spPr>
          <a:xfrm flipH="1" flipV="1">
            <a:off x="2348640" y="1420200"/>
            <a:ext cx="212400" cy="1323000"/>
          </a:xfrm>
          <a:prstGeom prst="line">
            <a:avLst/>
          </a:prstGeom>
          <a:ln cap="rnd" w="29160">
            <a:solidFill>
              <a:srgbClr val="800080"/>
            </a:solidFill>
            <a:custDash>
              <a:ds d="302000" sp="145000"/>
              <a:ds d="302000" sp="145000"/>
              <a:ds d="302000" sp="145000"/>
              <a:ds d="51000" sp="145000"/>
              <a:ds d="51000" sp="145000"/>
            </a:custDash>
            <a:round/>
            <a:headEnd len="sm" type="oval" w="lg"/>
            <a:tailEnd len="med" type="triangle" w="med"/>
          </a:ln>
        </p:spPr>
        <p:style>
          <a:lnRef idx="0"/>
          <a:fillRef idx="0"/>
          <a:effectRef idx="0"/>
          <a:fontRef idx="minor"/>
        </p:style>
      </p:sp>
      <p:sp>
        <p:nvSpPr>
          <p:cNvPr id="760" name="CustomShape 11"/>
          <p:cNvSpPr/>
          <p:nvPr/>
        </p:nvSpPr>
        <p:spPr>
          <a:xfrm>
            <a:off x="55440" y="2121480"/>
            <a:ext cx="1022040" cy="2465640"/>
          </a:xfrm>
          <a:prstGeom prst="rect">
            <a:avLst/>
          </a:prstGeom>
          <a:solidFill>
            <a:srgbClr val="fffff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u="sng">
                <a:solidFill>
                  <a:srgbClr val="000000"/>
                </a:solidFill>
                <a:uFillTx/>
                <a:latin typeface="Arial"/>
                <a:ea typeface="DejaVu Sans"/>
              </a:rPr>
              <a:t>Key</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p:txBody>
      </p:sp>
      <p:sp>
        <p:nvSpPr>
          <p:cNvPr id="761" name="CustomShape 12"/>
          <p:cNvSpPr/>
          <p:nvPr/>
        </p:nvSpPr>
        <p:spPr>
          <a:xfrm>
            <a:off x="74880" y="2468880"/>
            <a:ext cx="1002600" cy="2221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000" spc="-1" strike="noStrike">
                <a:solidFill>
                  <a:srgbClr val="000000"/>
                </a:solidFill>
                <a:latin typeface="Arial"/>
                <a:ea typeface="DejaVu Sans"/>
              </a:rPr>
              <a:t>Compromised Host</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Likely Incursion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Beacon</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solidFill>
                  <a:srgbClr val="000000"/>
                </a:solidFill>
                <a:latin typeface="Arial"/>
                <a:ea typeface="DejaVu Sans"/>
              </a:rPr>
              <a:t>Suspected C2</a:t>
            </a: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a:p>
            <a:pPr>
              <a:lnSpc>
                <a:spcPct val="100000"/>
              </a:lnSpc>
            </a:pPr>
            <a:endParaRPr b="0" lang="en-US" sz="1000" spc="-1" strike="noStrike">
              <a:latin typeface="Arial"/>
            </a:endParaRPr>
          </a:p>
        </p:txBody>
      </p:sp>
      <p:pic>
        <p:nvPicPr>
          <p:cNvPr id="762" name="" descr=""/>
          <p:cNvPicPr/>
          <p:nvPr/>
        </p:nvPicPr>
        <p:blipFill>
          <a:blip r:embed="rId4"/>
          <a:stretch/>
        </p:blipFill>
        <p:spPr>
          <a:xfrm>
            <a:off x="128160" y="2890080"/>
            <a:ext cx="234360" cy="234360"/>
          </a:xfrm>
          <a:prstGeom prst="rect">
            <a:avLst/>
          </a:prstGeom>
          <a:ln>
            <a:noFill/>
          </a:ln>
        </p:spPr>
      </p:pic>
      <p:sp>
        <p:nvSpPr>
          <p:cNvPr id="763" name="Line 13"/>
          <p:cNvSpPr/>
          <p:nvPr/>
        </p:nvSpPr>
        <p:spPr>
          <a:xfrm>
            <a:off x="166320" y="4278240"/>
            <a:ext cx="806400" cy="0"/>
          </a:xfrm>
          <a:prstGeom prst="line">
            <a:avLst/>
          </a:prstGeom>
          <a:ln cap="rnd" w="29160">
            <a:solidFill>
              <a:srgbClr val="2a6099"/>
            </a:solidFill>
            <a:prstDash val="sysDashDotDot"/>
            <a:round/>
            <a:headEnd len="sm" type="oval" w="lg"/>
            <a:tailEnd len="med" type="triangle" w="med"/>
          </a:ln>
        </p:spPr>
        <p:style>
          <a:lnRef idx="0"/>
          <a:fillRef idx="0"/>
          <a:effectRef idx="0"/>
          <a:fontRef idx="minor"/>
        </p:style>
      </p:sp>
      <p:sp>
        <p:nvSpPr>
          <p:cNvPr id="764" name="Line 14"/>
          <p:cNvSpPr/>
          <p:nvPr/>
        </p:nvSpPr>
        <p:spPr>
          <a:xfrm>
            <a:off x="166320" y="3638160"/>
            <a:ext cx="839520" cy="0"/>
          </a:xfrm>
          <a:prstGeom prst="line">
            <a:avLst/>
          </a:prstGeom>
          <a:ln w="38160">
            <a:solidFill>
              <a:srgbClr val="ff0000"/>
            </a:solidFill>
            <a:round/>
            <a:tailEnd len="med" type="triangle" w="med"/>
          </a:ln>
        </p:spPr>
        <p:style>
          <a:lnRef idx="0"/>
          <a:fillRef idx="0"/>
          <a:effectRef idx="0"/>
          <a:fontRef idx="minor"/>
        </p:style>
      </p:sp>
      <p:pic>
        <p:nvPicPr>
          <p:cNvPr id="765" name="" descr=""/>
          <p:cNvPicPr/>
          <p:nvPr/>
        </p:nvPicPr>
        <p:blipFill>
          <a:blip r:embed="rId5"/>
          <a:stretch/>
        </p:blipFill>
        <p:spPr>
          <a:xfrm>
            <a:off x="5906880" y="2103120"/>
            <a:ext cx="234360" cy="234360"/>
          </a:xfrm>
          <a:prstGeom prst="rect">
            <a:avLst/>
          </a:prstGeom>
          <a:ln>
            <a:noFill/>
          </a:ln>
        </p:spPr>
      </p:pic>
      <p:sp>
        <p:nvSpPr>
          <p:cNvPr id="766" name="CustomShape 15"/>
          <p:cNvSpPr/>
          <p:nvPr/>
        </p:nvSpPr>
        <p:spPr>
          <a:xfrm>
            <a:off x="1188720" y="0"/>
            <a:ext cx="264960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DejaVu Sans"/>
              </a:rPr>
              <a:t>As of: 20191003:0800</a:t>
            </a:r>
            <a:endParaRPr b="0" lang="en-US" sz="1800" spc="-1" strike="noStrike">
              <a:latin typeface="Arial"/>
            </a:endParaRPr>
          </a:p>
        </p:txBody>
      </p:sp>
      <p:pic>
        <p:nvPicPr>
          <p:cNvPr id="767" name="" descr=""/>
          <p:cNvPicPr/>
          <p:nvPr/>
        </p:nvPicPr>
        <p:blipFill>
          <a:blip r:embed="rId6"/>
          <a:stretch/>
        </p:blipFill>
        <p:spPr>
          <a:xfrm>
            <a:off x="5312520" y="2103120"/>
            <a:ext cx="234360" cy="234360"/>
          </a:xfrm>
          <a:prstGeom prst="rect">
            <a:avLst/>
          </a:prstGeom>
          <a:ln>
            <a:noFill/>
          </a:ln>
        </p:spPr>
      </p:pic>
      <p:sp>
        <p:nvSpPr>
          <p:cNvPr id="768" name="CustomShape 16"/>
          <p:cNvSpPr/>
          <p:nvPr/>
        </p:nvSpPr>
        <p:spPr>
          <a:xfrm>
            <a:off x="5805000" y="1992600"/>
            <a:ext cx="455040" cy="455040"/>
          </a:xfrm>
          <a:prstGeom prst="ellipse">
            <a:avLst/>
          </a:prstGeom>
          <a:noFill/>
          <a:ln w="19080">
            <a:solidFill>
              <a:srgbClr val="c9211e"/>
            </a:solidFill>
            <a:round/>
          </a:ln>
        </p:spPr>
        <p:style>
          <a:lnRef idx="0"/>
          <a:fillRef idx="0"/>
          <a:effectRef idx="0"/>
          <a:fontRef idx="minor"/>
        </p:style>
      </p:sp>
      <p:sp>
        <p:nvSpPr>
          <p:cNvPr id="769" name="CustomShape 17"/>
          <p:cNvSpPr/>
          <p:nvPr/>
        </p:nvSpPr>
        <p:spPr>
          <a:xfrm>
            <a:off x="5193360" y="1992960"/>
            <a:ext cx="455040" cy="455040"/>
          </a:xfrm>
          <a:prstGeom prst="ellipse">
            <a:avLst/>
          </a:prstGeom>
          <a:noFill/>
          <a:ln w="19080">
            <a:solidFill>
              <a:srgbClr val="c9211e"/>
            </a:solidFill>
            <a:round/>
          </a:ln>
        </p:spPr>
        <p:style>
          <a:lnRef idx="0"/>
          <a:fillRef idx="0"/>
          <a:effectRef idx="0"/>
          <a:fontRef idx="minor"/>
        </p:style>
      </p:sp>
      <p:sp>
        <p:nvSpPr>
          <p:cNvPr id="770" name="CustomShape 18"/>
          <p:cNvSpPr/>
          <p:nvPr/>
        </p:nvSpPr>
        <p:spPr>
          <a:xfrm>
            <a:off x="8028720" y="0"/>
            <a:ext cx="2649600" cy="3639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1800" spc="-1" strike="noStrike">
                <a:solidFill>
                  <a:srgbClr val="000000"/>
                </a:solidFill>
                <a:latin typeface="Arial"/>
                <a:ea typeface="DejaVu Sans"/>
              </a:rPr>
              <a:t>Day 3</a:t>
            </a:r>
            <a:endParaRPr b="0" lang="en-US" sz="1800" spc="-1" strike="noStrike">
              <a:latin typeface="Arial"/>
            </a:endParaRPr>
          </a:p>
        </p:txBody>
      </p:sp>
      <p:sp>
        <p:nvSpPr>
          <p:cNvPr id="771" name="CustomShape 19"/>
          <p:cNvSpPr/>
          <p:nvPr/>
        </p:nvSpPr>
        <p:spPr>
          <a:xfrm>
            <a:off x="2413440" y="2798640"/>
            <a:ext cx="272160" cy="272160"/>
          </a:xfrm>
          <a:custGeom>
            <a:avLst/>
            <a:gdLst/>
            <a:ahLst/>
            <a:rect l="l" t="t" r="r" b="b"/>
            <a:pathLst>
              <a:path w="764" h="764">
                <a:moveTo>
                  <a:pt x="763" y="382"/>
                </a:moveTo>
                <a:cubicBezTo>
                  <a:pt x="763" y="448"/>
                  <a:pt x="745" y="514"/>
                  <a:pt x="712" y="572"/>
                </a:cubicBezTo>
                <a:cubicBezTo>
                  <a:pt x="678" y="630"/>
                  <a:pt x="630" y="678"/>
                  <a:pt x="572" y="712"/>
                </a:cubicBezTo>
                <a:cubicBezTo>
                  <a:pt x="514" y="745"/>
                  <a:pt x="448" y="763"/>
                  <a:pt x="382" y="763"/>
                </a:cubicBezTo>
                <a:cubicBezTo>
                  <a:pt x="315" y="763"/>
                  <a:pt x="249" y="745"/>
                  <a:pt x="191" y="712"/>
                </a:cubicBezTo>
                <a:cubicBezTo>
                  <a:pt x="133" y="678"/>
                  <a:pt x="85" y="630"/>
                  <a:pt x="51" y="572"/>
                </a:cubicBezTo>
                <a:cubicBezTo>
                  <a:pt x="18" y="514"/>
                  <a:pt x="0" y="448"/>
                  <a:pt x="0" y="382"/>
                </a:cubicBezTo>
                <a:cubicBezTo>
                  <a:pt x="0" y="315"/>
                  <a:pt x="18" y="249"/>
                  <a:pt x="51" y="191"/>
                </a:cubicBezTo>
                <a:cubicBezTo>
                  <a:pt x="85" y="133"/>
                  <a:pt x="133" y="85"/>
                  <a:pt x="191" y="51"/>
                </a:cubicBezTo>
                <a:cubicBezTo>
                  <a:pt x="249" y="18"/>
                  <a:pt x="315" y="0"/>
                  <a:pt x="382" y="0"/>
                </a:cubicBezTo>
                <a:cubicBezTo>
                  <a:pt x="448" y="0"/>
                  <a:pt x="514" y="18"/>
                  <a:pt x="572" y="51"/>
                </a:cubicBezTo>
                <a:cubicBezTo>
                  <a:pt x="630" y="85"/>
                  <a:pt x="678" y="133"/>
                  <a:pt x="712" y="191"/>
                </a:cubicBezTo>
                <a:cubicBezTo>
                  <a:pt x="745" y="249"/>
                  <a:pt x="763" y="315"/>
                  <a:pt x="763" y="382"/>
                </a:cubicBezTo>
                <a:moveTo>
                  <a:pt x="148" y="215"/>
                </a:moveTo>
                <a:lnTo>
                  <a:pt x="140" y="227"/>
                </a:lnTo>
                <a:lnTo>
                  <a:pt x="133" y="239"/>
                </a:lnTo>
                <a:lnTo>
                  <a:pt x="126" y="252"/>
                </a:lnTo>
                <a:lnTo>
                  <a:pt x="120" y="265"/>
                </a:lnTo>
                <a:lnTo>
                  <a:pt x="114" y="278"/>
                </a:lnTo>
                <a:lnTo>
                  <a:pt x="109" y="292"/>
                </a:lnTo>
                <a:lnTo>
                  <a:pt x="105" y="305"/>
                </a:lnTo>
                <a:lnTo>
                  <a:pt x="102" y="319"/>
                </a:lnTo>
                <a:lnTo>
                  <a:pt x="99" y="333"/>
                </a:lnTo>
                <a:lnTo>
                  <a:pt x="97" y="347"/>
                </a:lnTo>
                <a:lnTo>
                  <a:pt x="96" y="362"/>
                </a:lnTo>
                <a:lnTo>
                  <a:pt x="95" y="376"/>
                </a:lnTo>
                <a:lnTo>
                  <a:pt x="95" y="390"/>
                </a:lnTo>
                <a:lnTo>
                  <a:pt x="96" y="405"/>
                </a:lnTo>
                <a:lnTo>
                  <a:pt x="98" y="419"/>
                </a:lnTo>
                <a:lnTo>
                  <a:pt x="100" y="433"/>
                </a:lnTo>
                <a:lnTo>
                  <a:pt x="103" y="447"/>
                </a:lnTo>
                <a:lnTo>
                  <a:pt x="106" y="461"/>
                </a:lnTo>
                <a:lnTo>
                  <a:pt x="111" y="475"/>
                </a:lnTo>
                <a:lnTo>
                  <a:pt x="116" y="488"/>
                </a:lnTo>
                <a:lnTo>
                  <a:pt x="122" y="501"/>
                </a:lnTo>
                <a:lnTo>
                  <a:pt x="128" y="514"/>
                </a:lnTo>
                <a:lnTo>
                  <a:pt x="135" y="527"/>
                </a:lnTo>
                <a:lnTo>
                  <a:pt x="143" y="539"/>
                </a:lnTo>
                <a:lnTo>
                  <a:pt x="151" y="551"/>
                </a:lnTo>
                <a:lnTo>
                  <a:pt x="160" y="562"/>
                </a:lnTo>
                <a:lnTo>
                  <a:pt x="169" y="573"/>
                </a:lnTo>
                <a:lnTo>
                  <a:pt x="179" y="583"/>
                </a:lnTo>
                <a:lnTo>
                  <a:pt x="189" y="593"/>
                </a:lnTo>
                <a:lnTo>
                  <a:pt x="200" y="602"/>
                </a:lnTo>
                <a:lnTo>
                  <a:pt x="211" y="611"/>
                </a:lnTo>
                <a:lnTo>
                  <a:pt x="223" y="619"/>
                </a:lnTo>
                <a:lnTo>
                  <a:pt x="235" y="627"/>
                </a:lnTo>
                <a:lnTo>
                  <a:pt x="248" y="634"/>
                </a:lnTo>
                <a:lnTo>
                  <a:pt x="261" y="640"/>
                </a:lnTo>
                <a:lnTo>
                  <a:pt x="274" y="646"/>
                </a:lnTo>
                <a:lnTo>
                  <a:pt x="287" y="651"/>
                </a:lnTo>
                <a:lnTo>
                  <a:pt x="301" y="656"/>
                </a:lnTo>
                <a:lnTo>
                  <a:pt x="315" y="659"/>
                </a:lnTo>
                <a:lnTo>
                  <a:pt x="329" y="662"/>
                </a:lnTo>
                <a:lnTo>
                  <a:pt x="343" y="664"/>
                </a:lnTo>
                <a:lnTo>
                  <a:pt x="357" y="666"/>
                </a:lnTo>
                <a:lnTo>
                  <a:pt x="372" y="667"/>
                </a:lnTo>
                <a:lnTo>
                  <a:pt x="386" y="667"/>
                </a:lnTo>
                <a:lnTo>
                  <a:pt x="400" y="666"/>
                </a:lnTo>
                <a:lnTo>
                  <a:pt x="415" y="665"/>
                </a:lnTo>
                <a:lnTo>
                  <a:pt x="429" y="663"/>
                </a:lnTo>
                <a:lnTo>
                  <a:pt x="443" y="660"/>
                </a:lnTo>
                <a:lnTo>
                  <a:pt x="457" y="657"/>
                </a:lnTo>
                <a:lnTo>
                  <a:pt x="470" y="653"/>
                </a:lnTo>
                <a:lnTo>
                  <a:pt x="484" y="648"/>
                </a:lnTo>
                <a:lnTo>
                  <a:pt x="497" y="642"/>
                </a:lnTo>
                <a:lnTo>
                  <a:pt x="510" y="636"/>
                </a:lnTo>
                <a:lnTo>
                  <a:pt x="523" y="629"/>
                </a:lnTo>
                <a:lnTo>
                  <a:pt x="535" y="622"/>
                </a:lnTo>
                <a:lnTo>
                  <a:pt x="547" y="614"/>
                </a:lnTo>
                <a:lnTo>
                  <a:pt x="148" y="215"/>
                </a:lnTo>
                <a:moveTo>
                  <a:pt x="614" y="547"/>
                </a:moveTo>
                <a:lnTo>
                  <a:pt x="622" y="535"/>
                </a:lnTo>
                <a:lnTo>
                  <a:pt x="629" y="523"/>
                </a:lnTo>
                <a:lnTo>
                  <a:pt x="636" y="510"/>
                </a:lnTo>
                <a:lnTo>
                  <a:pt x="642" y="497"/>
                </a:lnTo>
                <a:lnTo>
                  <a:pt x="648" y="484"/>
                </a:lnTo>
                <a:lnTo>
                  <a:pt x="653" y="470"/>
                </a:lnTo>
                <a:lnTo>
                  <a:pt x="657" y="457"/>
                </a:lnTo>
                <a:lnTo>
                  <a:pt x="660" y="443"/>
                </a:lnTo>
                <a:lnTo>
                  <a:pt x="663" y="429"/>
                </a:lnTo>
                <a:lnTo>
                  <a:pt x="665" y="415"/>
                </a:lnTo>
                <a:lnTo>
                  <a:pt x="666" y="400"/>
                </a:lnTo>
                <a:lnTo>
                  <a:pt x="667" y="386"/>
                </a:lnTo>
                <a:lnTo>
                  <a:pt x="667" y="372"/>
                </a:lnTo>
                <a:lnTo>
                  <a:pt x="666" y="357"/>
                </a:lnTo>
                <a:lnTo>
                  <a:pt x="664" y="343"/>
                </a:lnTo>
                <a:lnTo>
                  <a:pt x="662" y="329"/>
                </a:lnTo>
                <a:lnTo>
                  <a:pt x="659" y="315"/>
                </a:lnTo>
                <a:lnTo>
                  <a:pt x="656" y="301"/>
                </a:lnTo>
                <a:lnTo>
                  <a:pt x="651" y="287"/>
                </a:lnTo>
                <a:lnTo>
                  <a:pt x="646" y="274"/>
                </a:lnTo>
                <a:lnTo>
                  <a:pt x="640" y="261"/>
                </a:lnTo>
                <a:lnTo>
                  <a:pt x="634" y="248"/>
                </a:lnTo>
                <a:lnTo>
                  <a:pt x="627" y="235"/>
                </a:lnTo>
                <a:lnTo>
                  <a:pt x="619" y="223"/>
                </a:lnTo>
                <a:lnTo>
                  <a:pt x="611" y="211"/>
                </a:lnTo>
                <a:lnTo>
                  <a:pt x="602" y="200"/>
                </a:lnTo>
                <a:lnTo>
                  <a:pt x="593" y="189"/>
                </a:lnTo>
                <a:lnTo>
                  <a:pt x="583" y="179"/>
                </a:lnTo>
                <a:lnTo>
                  <a:pt x="573" y="169"/>
                </a:lnTo>
                <a:lnTo>
                  <a:pt x="562" y="160"/>
                </a:lnTo>
                <a:lnTo>
                  <a:pt x="551" y="151"/>
                </a:lnTo>
                <a:lnTo>
                  <a:pt x="539" y="143"/>
                </a:lnTo>
                <a:lnTo>
                  <a:pt x="527" y="135"/>
                </a:lnTo>
                <a:lnTo>
                  <a:pt x="514" y="128"/>
                </a:lnTo>
                <a:lnTo>
                  <a:pt x="501" y="122"/>
                </a:lnTo>
                <a:lnTo>
                  <a:pt x="488" y="116"/>
                </a:lnTo>
                <a:lnTo>
                  <a:pt x="475" y="111"/>
                </a:lnTo>
                <a:lnTo>
                  <a:pt x="461" y="106"/>
                </a:lnTo>
                <a:lnTo>
                  <a:pt x="447" y="103"/>
                </a:lnTo>
                <a:lnTo>
                  <a:pt x="433" y="100"/>
                </a:lnTo>
                <a:lnTo>
                  <a:pt x="419" y="98"/>
                </a:lnTo>
                <a:lnTo>
                  <a:pt x="405" y="96"/>
                </a:lnTo>
                <a:lnTo>
                  <a:pt x="390" y="95"/>
                </a:lnTo>
                <a:lnTo>
                  <a:pt x="376" y="95"/>
                </a:lnTo>
                <a:lnTo>
                  <a:pt x="362" y="96"/>
                </a:lnTo>
                <a:lnTo>
                  <a:pt x="347" y="97"/>
                </a:lnTo>
                <a:lnTo>
                  <a:pt x="333" y="99"/>
                </a:lnTo>
                <a:lnTo>
                  <a:pt x="319" y="102"/>
                </a:lnTo>
                <a:lnTo>
                  <a:pt x="305" y="105"/>
                </a:lnTo>
                <a:lnTo>
                  <a:pt x="292" y="109"/>
                </a:lnTo>
                <a:lnTo>
                  <a:pt x="278" y="114"/>
                </a:lnTo>
                <a:lnTo>
                  <a:pt x="265" y="120"/>
                </a:lnTo>
                <a:lnTo>
                  <a:pt x="252" y="126"/>
                </a:lnTo>
                <a:lnTo>
                  <a:pt x="239" y="133"/>
                </a:lnTo>
                <a:lnTo>
                  <a:pt x="227" y="140"/>
                </a:lnTo>
                <a:lnTo>
                  <a:pt x="215" y="148"/>
                </a:lnTo>
                <a:lnTo>
                  <a:pt x="614" y="547"/>
                </a:lnTo>
              </a:path>
            </a:pathLst>
          </a:custGeom>
          <a:solidFill>
            <a:srgbClr val="c9211e"/>
          </a:solidFill>
          <a:ln>
            <a:solidFill>
              <a:srgbClr val="c9211e"/>
            </a:solidFill>
          </a:ln>
        </p:spPr>
        <p:style>
          <a:lnRef idx="0"/>
          <a:fillRef idx="0"/>
          <a:effectRef idx="0"/>
          <a:fontRef idx="minor"/>
        </p:style>
      </p:sp>
      <p:sp>
        <p:nvSpPr>
          <p:cNvPr id="772" name="CustomShape 20"/>
          <p:cNvSpPr/>
          <p:nvPr/>
        </p:nvSpPr>
        <p:spPr>
          <a:xfrm>
            <a:off x="1243440" y="2176200"/>
            <a:ext cx="272160" cy="272160"/>
          </a:xfrm>
          <a:custGeom>
            <a:avLst/>
            <a:gdLst/>
            <a:ahLst/>
            <a:rect l="l" t="t" r="r" b="b"/>
            <a:pathLst>
              <a:path w="764" h="764">
                <a:moveTo>
                  <a:pt x="763" y="382"/>
                </a:moveTo>
                <a:cubicBezTo>
                  <a:pt x="763" y="448"/>
                  <a:pt x="745" y="514"/>
                  <a:pt x="712" y="572"/>
                </a:cubicBezTo>
                <a:cubicBezTo>
                  <a:pt x="678" y="630"/>
                  <a:pt x="630" y="678"/>
                  <a:pt x="572" y="712"/>
                </a:cubicBezTo>
                <a:cubicBezTo>
                  <a:pt x="514" y="745"/>
                  <a:pt x="448" y="763"/>
                  <a:pt x="382" y="763"/>
                </a:cubicBezTo>
                <a:cubicBezTo>
                  <a:pt x="315" y="763"/>
                  <a:pt x="249" y="745"/>
                  <a:pt x="191" y="712"/>
                </a:cubicBezTo>
                <a:cubicBezTo>
                  <a:pt x="133" y="678"/>
                  <a:pt x="85" y="630"/>
                  <a:pt x="51" y="572"/>
                </a:cubicBezTo>
                <a:cubicBezTo>
                  <a:pt x="18" y="514"/>
                  <a:pt x="0" y="448"/>
                  <a:pt x="0" y="382"/>
                </a:cubicBezTo>
                <a:cubicBezTo>
                  <a:pt x="0" y="315"/>
                  <a:pt x="18" y="249"/>
                  <a:pt x="51" y="191"/>
                </a:cubicBezTo>
                <a:cubicBezTo>
                  <a:pt x="85" y="133"/>
                  <a:pt x="133" y="85"/>
                  <a:pt x="191" y="51"/>
                </a:cubicBezTo>
                <a:cubicBezTo>
                  <a:pt x="249" y="18"/>
                  <a:pt x="315" y="0"/>
                  <a:pt x="381" y="0"/>
                </a:cubicBezTo>
                <a:cubicBezTo>
                  <a:pt x="448" y="0"/>
                  <a:pt x="514" y="18"/>
                  <a:pt x="572" y="51"/>
                </a:cubicBezTo>
                <a:cubicBezTo>
                  <a:pt x="630" y="85"/>
                  <a:pt x="678" y="133"/>
                  <a:pt x="712" y="191"/>
                </a:cubicBezTo>
                <a:cubicBezTo>
                  <a:pt x="745" y="249"/>
                  <a:pt x="763" y="315"/>
                  <a:pt x="763" y="382"/>
                </a:cubicBezTo>
                <a:moveTo>
                  <a:pt x="148" y="215"/>
                </a:moveTo>
                <a:lnTo>
                  <a:pt x="140" y="227"/>
                </a:lnTo>
                <a:lnTo>
                  <a:pt x="133" y="239"/>
                </a:lnTo>
                <a:lnTo>
                  <a:pt x="126" y="252"/>
                </a:lnTo>
                <a:lnTo>
                  <a:pt x="120" y="265"/>
                </a:lnTo>
                <a:lnTo>
                  <a:pt x="114" y="278"/>
                </a:lnTo>
                <a:lnTo>
                  <a:pt x="109" y="292"/>
                </a:lnTo>
                <a:lnTo>
                  <a:pt x="105" y="305"/>
                </a:lnTo>
                <a:lnTo>
                  <a:pt x="102" y="319"/>
                </a:lnTo>
                <a:lnTo>
                  <a:pt x="99" y="333"/>
                </a:lnTo>
                <a:lnTo>
                  <a:pt x="97" y="347"/>
                </a:lnTo>
                <a:lnTo>
                  <a:pt x="96" y="362"/>
                </a:lnTo>
                <a:lnTo>
                  <a:pt x="95" y="376"/>
                </a:lnTo>
                <a:lnTo>
                  <a:pt x="95" y="390"/>
                </a:lnTo>
                <a:lnTo>
                  <a:pt x="96" y="405"/>
                </a:lnTo>
                <a:lnTo>
                  <a:pt x="98" y="419"/>
                </a:lnTo>
                <a:lnTo>
                  <a:pt x="100" y="433"/>
                </a:lnTo>
                <a:lnTo>
                  <a:pt x="103" y="447"/>
                </a:lnTo>
                <a:lnTo>
                  <a:pt x="106" y="461"/>
                </a:lnTo>
                <a:lnTo>
                  <a:pt x="111" y="475"/>
                </a:lnTo>
                <a:lnTo>
                  <a:pt x="116" y="488"/>
                </a:lnTo>
                <a:lnTo>
                  <a:pt x="122" y="501"/>
                </a:lnTo>
                <a:lnTo>
                  <a:pt x="128" y="514"/>
                </a:lnTo>
                <a:lnTo>
                  <a:pt x="135" y="527"/>
                </a:lnTo>
                <a:lnTo>
                  <a:pt x="143" y="539"/>
                </a:lnTo>
                <a:lnTo>
                  <a:pt x="151" y="551"/>
                </a:lnTo>
                <a:lnTo>
                  <a:pt x="160" y="562"/>
                </a:lnTo>
                <a:lnTo>
                  <a:pt x="169" y="573"/>
                </a:lnTo>
                <a:lnTo>
                  <a:pt x="179" y="583"/>
                </a:lnTo>
                <a:lnTo>
                  <a:pt x="189" y="593"/>
                </a:lnTo>
                <a:lnTo>
                  <a:pt x="200" y="602"/>
                </a:lnTo>
                <a:lnTo>
                  <a:pt x="211" y="611"/>
                </a:lnTo>
                <a:lnTo>
                  <a:pt x="223" y="619"/>
                </a:lnTo>
                <a:lnTo>
                  <a:pt x="235" y="627"/>
                </a:lnTo>
                <a:lnTo>
                  <a:pt x="248" y="634"/>
                </a:lnTo>
                <a:lnTo>
                  <a:pt x="261" y="640"/>
                </a:lnTo>
                <a:lnTo>
                  <a:pt x="274" y="646"/>
                </a:lnTo>
                <a:lnTo>
                  <a:pt x="287" y="651"/>
                </a:lnTo>
                <a:lnTo>
                  <a:pt x="301" y="656"/>
                </a:lnTo>
                <a:lnTo>
                  <a:pt x="315" y="659"/>
                </a:lnTo>
                <a:lnTo>
                  <a:pt x="329" y="662"/>
                </a:lnTo>
                <a:lnTo>
                  <a:pt x="343" y="664"/>
                </a:lnTo>
                <a:lnTo>
                  <a:pt x="357" y="666"/>
                </a:lnTo>
                <a:lnTo>
                  <a:pt x="372" y="667"/>
                </a:lnTo>
                <a:lnTo>
                  <a:pt x="386" y="667"/>
                </a:lnTo>
                <a:lnTo>
                  <a:pt x="400" y="666"/>
                </a:lnTo>
                <a:lnTo>
                  <a:pt x="415" y="665"/>
                </a:lnTo>
                <a:lnTo>
                  <a:pt x="429" y="663"/>
                </a:lnTo>
                <a:lnTo>
                  <a:pt x="443" y="660"/>
                </a:lnTo>
                <a:lnTo>
                  <a:pt x="457" y="657"/>
                </a:lnTo>
                <a:lnTo>
                  <a:pt x="470" y="653"/>
                </a:lnTo>
                <a:lnTo>
                  <a:pt x="484" y="648"/>
                </a:lnTo>
                <a:lnTo>
                  <a:pt x="497" y="642"/>
                </a:lnTo>
                <a:lnTo>
                  <a:pt x="510" y="636"/>
                </a:lnTo>
                <a:lnTo>
                  <a:pt x="523" y="629"/>
                </a:lnTo>
                <a:lnTo>
                  <a:pt x="535" y="622"/>
                </a:lnTo>
                <a:lnTo>
                  <a:pt x="547" y="614"/>
                </a:lnTo>
                <a:lnTo>
                  <a:pt x="148" y="215"/>
                </a:lnTo>
                <a:moveTo>
                  <a:pt x="614" y="547"/>
                </a:moveTo>
                <a:lnTo>
                  <a:pt x="622" y="535"/>
                </a:lnTo>
                <a:lnTo>
                  <a:pt x="629" y="523"/>
                </a:lnTo>
                <a:lnTo>
                  <a:pt x="636" y="510"/>
                </a:lnTo>
                <a:lnTo>
                  <a:pt x="642" y="497"/>
                </a:lnTo>
                <a:lnTo>
                  <a:pt x="648" y="484"/>
                </a:lnTo>
                <a:lnTo>
                  <a:pt x="653" y="470"/>
                </a:lnTo>
                <a:lnTo>
                  <a:pt x="657" y="457"/>
                </a:lnTo>
                <a:lnTo>
                  <a:pt x="660" y="443"/>
                </a:lnTo>
                <a:lnTo>
                  <a:pt x="663" y="429"/>
                </a:lnTo>
                <a:lnTo>
                  <a:pt x="665" y="415"/>
                </a:lnTo>
                <a:lnTo>
                  <a:pt x="666" y="400"/>
                </a:lnTo>
                <a:lnTo>
                  <a:pt x="667" y="386"/>
                </a:lnTo>
                <a:lnTo>
                  <a:pt x="667" y="372"/>
                </a:lnTo>
                <a:lnTo>
                  <a:pt x="666" y="357"/>
                </a:lnTo>
                <a:lnTo>
                  <a:pt x="664" y="343"/>
                </a:lnTo>
                <a:lnTo>
                  <a:pt x="662" y="329"/>
                </a:lnTo>
                <a:lnTo>
                  <a:pt x="659" y="315"/>
                </a:lnTo>
                <a:lnTo>
                  <a:pt x="656" y="301"/>
                </a:lnTo>
                <a:lnTo>
                  <a:pt x="651" y="287"/>
                </a:lnTo>
                <a:lnTo>
                  <a:pt x="646" y="274"/>
                </a:lnTo>
                <a:lnTo>
                  <a:pt x="640" y="261"/>
                </a:lnTo>
                <a:lnTo>
                  <a:pt x="634" y="248"/>
                </a:lnTo>
                <a:lnTo>
                  <a:pt x="627" y="235"/>
                </a:lnTo>
                <a:lnTo>
                  <a:pt x="619" y="223"/>
                </a:lnTo>
                <a:lnTo>
                  <a:pt x="611" y="211"/>
                </a:lnTo>
                <a:lnTo>
                  <a:pt x="602" y="200"/>
                </a:lnTo>
                <a:lnTo>
                  <a:pt x="593" y="189"/>
                </a:lnTo>
                <a:lnTo>
                  <a:pt x="583" y="179"/>
                </a:lnTo>
                <a:lnTo>
                  <a:pt x="573" y="169"/>
                </a:lnTo>
                <a:lnTo>
                  <a:pt x="562" y="160"/>
                </a:lnTo>
                <a:lnTo>
                  <a:pt x="551" y="151"/>
                </a:lnTo>
                <a:lnTo>
                  <a:pt x="539" y="143"/>
                </a:lnTo>
                <a:lnTo>
                  <a:pt x="527" y="135"/>
                </a:lnTo>
                <a:lnTo>
                  <a:pt x="514" y="128"/>
                </a:lnTo>
                <a:lnTo>
                  <a:pt x="501" y="122"/>
                </a:lnTo>
                <a:lnTo>
                  <a:pt x="488" y="116"/>
                </a:lnTo>
                <a:lnTo>
                  <a:pt x="475" y="111"/>
                </a:lnTo>
                <a:lnTo>
                  <a:pt x="461" y="106"/>
                </a:lnTo>
                <a:lnTo>
                  <a:pt x="447" y="103"/>
                </a:lnTo>
                <a:lnTo>
                  <a:pt x="433" y="100"/>
                </a:lnTo>
                <a:lnTo>
                  <a:pt x="419" y="98"/>
                </a:lnTo>
                <a:lnTo>
                  <a:pt x="405" y="96"/>
                </a:lnTo>
                <a:lnTo>
                  <a:pt x="390" y="95"/>
                </a:lnTo>
                <a:lnTo>
                  <a:pt x="376" y="95"/>
                </a:lnTo>
                <a:lnTo>
                  <a:pt x="362" y="96"/>
                </a:lnTo>
                <a:lnTo>
                  <a:pt x="347" y="97"/>
                </a:lnTo>
                <a:lnTo>
                  <a:pt x="333" y="99"/>
                </a:lnTo>
                <a:lnTo>
                  <a:pt x="319" y="102"/>
                </a:lnTo>
                <a:lnTo>
                  <a:pt x="305" y="105"/>
                </a:lnTo>
                <a:lnTo>
                  <a:pt x="292" y="109"/>
                </a:lnTo>
                <a:lnTo>
                  <a:pt x="278" y="114"/>
                </a:lnTo>
                <a:lnTo>
                  <a:pt x="265" y="120"/>
                </a:lnTo>
                <a:lnTo>
                  <a:pt x="252" y="126"/>
                </a:lnTo>
                <a:lnTo>
                  <a:pt x="239" y="133"/>
                </a:lnTo>
                <a:lnTo>
                  <a:pt x="227" y="140"/>
                </a:lnTo>
                <a:lnTo>
                  <a:pt x="215" y="148"/>
                </a:lnTo>
                <a:lnTo>
                  <a:pt x="614" y="547"/>
                </a:lnTo>
              </a:path>
            </a:pathLst>
          </a:custGeom>
          <a:solidFill>
            <a:srgbClr val="c9211e"/>
          </a:solidFill>
          <a:ln>
            <a:solidFill>
              <a:srgbClr val="c9211e"/>
            </a:solidFill>
          </a:ln>
        </p:spPr>
        <p:style>
          <a:lnRef idx="0"/>
          <a:fillRef idx="0"/>
          <a:effectRef idx="0"/>
          <a:fontRef idx="minor"/>
        </p:style>
      </p:sp>
      <p:sp>
        <p:nvSpPr>
          <p:cNvPr id="773" name="CustomShape 21"/>
          <p:cNvSpPr/>
          <p:nvPr/>
        </p:nvSpPr>
        <p:spPr>
          <a:xfrm>
            <a:off x="1243440" y="2176200"/>
            <a:ext cx="272160" cy="272160"/>
          </a:xfrm>
          <a:custGeom>
            <a:avLst/>
            <a:gdLst/>
            <a:ahLst/>
            <a:rect l="l" t="t" r="r" b="b"/>
            <a:pathLst>
              <a:path w="764" h="764">
                <a:moveTo>
                  <a:pt x="763" y="382"/>
                </a:moveTo>
                <a:cubicBezTo>
                  <a:pt x="763" y="448"/>
                  <a:pt x="745" y="514"/>
                  <a:pt x="712" y="572"/>
                </a:cubicBezTo>
                <a:cubicBezTo>
                  <a:pt x="678" y="630"/>
                  <a:pt x="630" y="678"/>
                  <a:pt x="572" y="712"/>
                </a:cubicBezTo>
                <a:cubicBezTo>
                  <a:pt x="514" y="745"/>
                  <a:pt x="448" y="763"/>
                  <a:pt x="382" y="763"/>
                </a:cubicBezTo>
                <a:cubicBezTo>
                  <a:pt x="315" y="763"/>
                  <a:pt x="249" y="745"/>
                  <a:pt x="191" y="712"/>
                </a:cubicBezTo>
                <a:cubicBezTo>
                  <a:pt x="133" y="678"/>
                  <a:pt x="85" y="630"/>
                  <a:pt x="51" y="572"/>
                </a:cubicBezTo>
                <a:cubicBezTo>
                  <a:pt x="18" y="514"/>
                  <a:pt x="0" y="448"/>
                  <a:pt x="0" y="382"/>
                </a:cubicBezTo>
                <a:cubicBezTo>
                  <a:pt x="0" y="315"/>
                  <a:pt x="18" y="249"/>
                  <a:pt x="51" y="191"/>
                </a:cubicBezTo>
                <a:cubicBezTo>
                  <a:pt x="85" y="133"/>
                  <a:pt x="133" y="85"/>
                  <a:pt x="191" y="51"/>
                </a:cubicBezTo>
                <a:cubicBezTo>
                  <a:pt x="249" y="18"/>
                  <a:pt x="315" y="0"/>
                  <a:pt x="381" y="0"/>
                </a:cubicBezTo>
                <a:cubicBezTo>
                  <a:pt x="448" y="0"/>
                  <a:pt x="514" y="18"/>
                  <a:pt x="572" y="51"/>
                </a:cubicBezTo>
                <a:cubicBezTo>
                  <a:pt x="630" y="85"/>
                  <a:pt x="678" y="133"/>
                  <a:pt x="712" y="191"/>
                </a:cubicBezTo>
                <a:cubicBezTo>
                  <a:pt x="745" y="249"/>
                  <a:pt x="763" y="315"/>
                  <a:pt x="763" y="382"/>
                </a:cubicBezTo>
                <a:moveTo>
                  <a:pt x="148" y="215"/>
                </a:moveTo>
                <a:lnTo>
                  <a:pt x="140" y="227"/>
                </a:lnTo>
                <a:lnTo>
                  <a:pt x="133" y="239"/>
                </a:lnTo>
                <a:lnTo>
                  <a:pt x="126" y="252"/>
                </a:lnTo>
                <a:lnTo>
                  <a:pt x="120" y="265"/>
                </a:lnTo>
                <a:lnTo>
                  <a:pt x="114" y="278"/>
                </a:lnTo>
                <a:lnTo>
                  <a:pt x="109" y="292"/>
                </a:lnTo>
                <a:lnTo>
                  <a:pt x="105" y="305"/>
                </a:lnTo>
                <a:lnTo>
                  <a:pt x="102" y="319"/>
                </a:lnTo>
                <a:lnTo>
                  <a:pt x="99" y="333"/>
                </a:lnTo>
                <a:lnTo>
                  <a:pt x="97" y="347"/>
                </a:lnTo>
                <a:lnTo>
                  <a:pt x="96" y="362"/>
                </a:lnTo>
                <a:lnTo>
                  <a:pt x="95" y="376"/>
                </a:lnTo>
                <a:lnTo>
                  <a:pt x="95" y="390"/>
                </a:lnTo>
                <a:lnTo>
                  <a:pt x="96" y="405"/>
                </a:lnTo>
                <a:lnTo>
                  <a:pt x="98" y="419"/>
                </a:lnTo>
                <a:lnTo>
                  <a:pt x="100" y="433"/>
                </a:lnTo>
                <a:lnTo>
                  <a:pt x="103" y="447"/>
                </a:lnTo>
                <a:lnTo>
                  <a:pt x="106" y="461"/>
                </a:lnTo>
                <a:lnTo>
                  <a:pt x="111" y="475"/>
                </a:lnTo>
                <a:lnTo>
                  <a:pt x="116" y="488"/>
                </a:lnTo>
                <a:lnTo>
                  <a:pt x="122" y="501"/>
                </a:lnTo>
                <a:lnTo>
                  <a:pt x="128" y="514"/>
                </a:lnTo>
                <a:lnTo>
                  <a:pt x="135" y="527"/>
                </a:lnTo>
                <a:lnTo>
                  <a:pt x="143" y="539"/>
                </a:lnTo>
                <a:lnTo>
                  <a:pt x="151" y="551"/>
                </a:lnTo>
                <a:lnTo>
                  <a:pt x="160" y="562"/>
                </a:lnTo>
                <a:lnTo>
                  <a:pt x="169" y="573"/>
                </a:lnTo>
                <a:lnTo>
                  <a:pt x="179" y="583"/>
                </a:lnTo>
                <a:lnTo>
                  <a:pt x="189" y="593"/>
                </a:lnTo>
                <a:lnTo>
                  <a:pt x="200" y="602"/>
                </a:lnTo>
                <a:lnTo>
                  <a:pt x="211" y="611"/>
                </a:lnTo>
                <a:lnTo>
                  <a:pt x="223" y="619"/>
                </a:lnTo>
                <a:lnTo>
                  <a:pt x="235" y="627"/>
                </a:lnTo>
                <a:lnTo>
                  <a:pt x="248" y="634"/>
                </a:lnTo>
                <a:lnTo>
                  <a:pt x="261" y="640"/>
                </a:lnTo>
                <a:lnTo>
                  <a:pt x="274" y="646"/>
                </a:lnTo>
                <a:lnTo>
                  <a:pt x="287" y="651"/>
                </a:lnTo>
                <a:lnTo>
                  <a:pt x="301" y="656"/>
                </a:lnTo>
                <a:lnTo>
                  <a:pt x="315" y="659"/>
                </a:lnTo>
                <a:lnTo>
                  <a:pt x="329" y="662"/>
                </a:lnTo>
                <a:lnTo>
                  <a:pt x="343" y="664"/>
                </a:lnTo>
                <a:lnTo>
                  <a:pt x="357" y="666"/>
                </a:lnTo>
                <a:lnTo>
                  <a:pt x="372" y="667"/>
                </a:lnTo>
                <a:lnTo>
                  <a:pt x="386" y="667"/>
                </a:lnTo>
                <a:lnTo>
                  <a:pt x="400" y="666"/>
                </a:lnTo>
                <a:lnTo>
                  <a:pt x="415" y="665"/>
                </a:lnTo>
                <a:lnTo>
                  <a:pt x="429" y="663"/>
                </a:lnTo>
                <a:lnTo>
                  <a:pt x="443" y="660"/>
                </a:lnTo>
                <a:lnTo>
                  <a:pt x="457" y="657"/>
                </a:lnTo>
                <a:lnTo>
                  <a:pt x="470" y="653"/>
                </a:lnTo>
                <a:lnTo>
                  <a:pt x="484" y="648"/>
                </a:lnTo>
                <a:lnTo>
                  <a:pt x="497" y="642"/>
                </a:lnTo>
                <a:lnTo>
                  <a:pt x="510" y="636"/>
                </a:lnTo>
                <a:lnTo>
                  <a:pt x="523" y="629"/>
                </a:lnTo>
                <a:lnTo>
                  <a:pt x="535" y="622"/>
                </a:lnTo>
                <a:lnTo>
                  <a:pt x="547" y="614"/>
                </a:lnTo>
                <a:lnTo>
                  <a:pt x="148" y="215"/>
                </a:lnTo>
                <a:moveTo>
                  <a:pt x="614" y="547"/>
                </a:moveTo>
                <a:lnTo>
                  <a:pt x="622" y="535"/>
                </a:lnTo>
                <a:lnTo>
                  <a:pt x="629" y="523"/>
                </a:lnTo>
                <a:lnTo>
                  <a:pt x="636" y="510"/>
                </a:lnTo>
                <a:lnTo>
                  <a:pt x="642" y="497"/>
                </a:lnTo>
                <a:lnTo>
                  <a:pt x="648" y="484"/>
                </a:lnTo>
                <a:lnTo>
                  <a:pt x="653" y="470"/>
                </a:lnTo>
                <a:lnTo>
                  <a:pt x="657" y="457"/>
                </a:lnTo>
                <a:lnTo>
                  <a:pt x="660" y="443"/>
                </a:lnTo>
                <a:lnTo>
                  <a:pt x="663" y="429"/>
                </a:lnTo>
                <a:lnTo>
                  <a:pt x="665" y="415"/>
                </a:lnTo>
                <a:lnTo>
                  <a:pt x="666" y="400"/>
                </a:lnTo>
                <a:lnTo>
                  <a:pt x="667" y="386"/>
                </a:lnTo>
                <a:lnTo>
                  <a:pt x="667" y="372"/>
                </a:lnTo>
                <a:lnTo>
                  <a:pt x="666" y="357"/>
                </a:lnTo>
                <a:lnTo>
                  <a:pt x="664" y="343"/>
                </a:lnTo>
                <a:lnTo>
                  <a:pt x="662" y="329"/>
                </a:lnTo>
                <a:lnTo>
                  <a:pt x="659" y="315"/>
                </a:lnTo>
                <a:lnTo>
                  <a:pt x="656" y="301"/>
                </a:lnTo>
                <a:lnTo>
                  <a:pt x="651" y="287"/>
                </a:lnTo>
                <a:lnTo>
                  <a:pt x="646" y="274"/>
                </a:lnTo>
                <a:lnTo>
                  <a:pt x="640" y="261"/>
                </a:lnTo>
                <a:lnTo>
                  <a:pt x="634" y="248"/>
                </a:lnTo>
                <a:lnTo>
                  <a:pt x="627" y="235"/>
                </a:lnTo>
                <a:lnTo>
                  <a:pt x="619" y="223"/>
                </a:lnTo>
                <a:lnTo>
                  <a:pt x="611" y="211"/>
                </a:lnTo>
                <a:lnTo>
                  <a:pt x="602" y="200"/>
                </a:lnTo>
                <a:lnTo>
                  <a:pt x="593" y="189"/>
                </a:lnTo>
                <a:lnTo>
                  <a:pt x="583" y="179"/>
                </a:lnTo>
                <a:lnTo>
                  <a:pt x="573" y="169"/>
                </a:lnTo>
                <a:lnTo>
                  <a:pt x="562" y="160"/>
                </a:lnTo>
                <a:lnTo>
                  <a:pt x="551" y="151"/>
                </a:lnTo>
                <a:lnTo>
                  <a:pt x="539" y="143"/>
                </a:lnTo>
                <a:lnTo>
                  <a:pt x="527" y="135"/>
                </a:lnTo>
                <a:lnTo>
                  <a:pt x="514" y="128"/>
                </a:lnTo>
                <a:lnTo>
                  <a:pt x="501" y="122"/>
                </a:lnTo>
                <a:lnTo>
                  <a:pt x="488" y="116"/>
                </a:lnTo>
                <a:lnTo>
                  <a:pt x="475" y="111"/>
                </a:lnTo>
                <a:lnTo>
                  <a:pt x="461" y="106"/>
                </a:lnTo>
                <a:lnTo>
                  <a:pt x="447" y="103"/>
                </a:lnTo>
                <a:lnTo>
                  <a:pt x="433" y="100"/>
                </a:lnTo>
                <a:lnTo>
                  <a:pt x="419" y="98"/>
                </a:lnTo>
                <a:lnTo>
                  <a:pt x="405" y="96"/>
                </a:lnTo>
                <a:lnTo>
                  <a:pt x="390" y="95"/>
                </a:lnTo>
                <a:lnTo>
                  <a:pt x="376" y="95"/>
                </a:lnTo>
                <a:lnTo>
                  <a:pt x="362" y="96"/>
                </a:lnTo>
                <a:lnTo>
                  <a:pt x="347" y="97"/>
                </a:lnTo>
                <a:lnTo>
                  <a:pt x="333" y="99"/>
                </a:lnTo>
                <a:lnTo>
                  <a:pt x="319" y="102"/>
                </a:lnTo>
                <a:lnTo>
                  <a:pt x="305" y="105"/>
                </a:lnTo>
                <a:lnTo>
                  <a:pt x="292" y="109"/>
                </a:lnTo>
                <a:lnTo>
                  <a:pt x="278" y="114"/>
                </a:lnTo>
                <a:lnTo>
                  <a:pt x="265" y="120"/>
                </a:lnTo>
                <a:lnTo>
                  <a:pt x="252" y="126"/>
                </a:lnTo>
                <a:lnTo>
                  <a:pt x="239" y="133"/>
                </a:lnTo>
                <a:lnTo>
                  <a:pt x="227" y="140"/>
                </a:lnTo>
                <a:lnTo>
                  <a:pt x="215" y="148"/>
                </a:lnTo>
                <a:lnTo>
                  <a:pt x="614" y="547"/>
                </a:lnTo>
              </a:path>
            </a:pathLst>
          </a:custGeom>
          <a:solidFill>
            <a:srgbClr val="c9211e"/>
          </a:solidFill>
          <a:ln>
            <a:solidFill>
              <a:srgbClr val="c9211e"/>
            </a:solidFill>
          </a:ln>
        </p:spPr>
        <p:style>
          <a:lnRef idx="0"/>
          <a:fillRef idx="0"/>
          <a:effectRef idx="0"/>
          <a:fontRef idx="minor"/>
        </p:style>
      </p:sp>
      <p:sp>
        <p:nvSpPr>
          <p:cNvPr id="774" name="CustomShape 22"/>
          <p:cNvSpPr/>
          <p:nvPr/>
        </p:nvSpPr>
        <p:spPr>
          <a:xfrm>
            <a:off x="10149840" y="6547680"/>
            <a:ext cx="1461600" cy="272880"/>
          </a:xfrm>
          <a:prstGeom prst="rect">
            <a:avLst/>
          </a:prstGeom>
          <a:solidFill>
            <a:srgbClr val="ffffff"/>
          </a:solidFill>
          <a:ln>
            <a:solidFill>
              <a:srgbClr val="ffffff"/>
            </a:solidFill>
          </a:ln>
        </p:spPr>
        <p:style>
          <a:lnRef idx="0"/>
          <a:fillRef idx="0"/>
          <a:effectRef idx="0"/>
          <a:fontRef idx="minor"/>
        </p:style>
      </p:sp>
      <p:sp>
        <p:nvSpPr>
          <p:cNvPr id="775" name="CustomShape 23"/>
          <p:cNvSpPr/>
          <p:nvPr/>
        </p:nvSpPr>
        <p:spPr>
          <a:xfrm rot="19800">
            <a:off x="5393880" y="5706000"/>
            <a:ext cx="1141200" cy="23040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Boot/Logon Script</a:t>
            </a:r>
            <a:endParaRPr b="0" lang="en-US" sz="800" spc="-1" strike="noStrike">
              <a:latin typeface="Arial"/>
            </a:endParaRPr>
          </a:p>
        </p:txBody>
      </p:sp>
      <p:sp>
        <p:nvSpPr>
          <p:cNvPr id="776" name="CustomShape 24"/>
          <p:cNvSpPr/>
          <p:nvPr/>
        </p:nvSpPr>
        <p:spPr>
          <a:xfrm>
            <a:off x="1231560" y="5419800"/>
            <a:ext cx="1132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Scanning</a:t>
            </a:r>
            <a:endParaRPr b="0" lang="en-US" sz="800" spc="-1" strike="noStrike">
              <a:latin typeface="Arial"/>
            </a:endParaRPr>
          </a:p>
        </p:txBody>
      </p:sp>
      <p:sp>
        <p:nvSpPr>
          <p:cNvPr id="777" name="CustomShape 25"/>
          <p:cNvSpPr/>
          <p:nvPr/>
        </p:nvSpPr>
        <p:spPr>
          <a:xfrm>
            <a:off x="2576880" y="5419800"/>
            <a:ext cx="1141200" cy="2365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Script</a:t>
            </a:r>
            <a:endParaRPr b="0" lang="en-US" sz="800" spc="-1" strike="noStrike">
              <a:latin typeface="Arial"/>
            </a:endParaRPr>
          </a:p>
        </p:txBody>
      </p:sp>
      <p:sp>
        <p:nvSpPr>
          <p:cNvPr id="778" name="CustomShape 26"/>
          <p:cNvSpPr/>
          <p:nvPr/>
        </p:nvSpPr>
        <p:spPr>
          <a:xfrm>
            <a:off x="4076640" y="5419800"/>
            <a:ext cx="109440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Drive-by-Download</a:t>
            </a:r>
            <a:endParaRPr b="0" lang="en-US" sz="800" spc="-1" strike="noStrike">
              <a:latin typeface="Arial"/>
            </a:endParaRPr>
          </a:p>
        </p:txBody>
      </p:sp>
      <p:sp>
        <p:nvSpPr>
          <p:cNvPr id="779" name="CustomShape 27"/>
          <p:cNvSpPr/>
          <p:nvPr/>
        </p:nvSpPr>
        <p:spPr>
          <a:xfrm>
            <a:off x="5395320" y="5419800"/>
            <a:ext cx="1141200" cy="236520"/>
          </a:xfrm>
          <a:prstGeom prst="rect">
            <a:avLst/>
          </a:prstGeom>
          <a:solidFill>
            <a:srgbClr val="ff0000">
              <a:alpha val="58000"/>
            </a:srgbClr>
          </a:solidFill>
          <a:ln w="29160">
            <a:solidFill>
              <a:srgbClr val="55308d"/>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Malware</a:t>
            </a:r>
            <a:endParaRPr b="0" lang="en-US" sz="800" spc="-1" strike="noStrike">
              <a:latin typeface="Arial"/>
            </a:endParaRPr>
          </a:p>
        </p:txBody>
      </p:sp>
      <p:sp>
        <p:nvSpPr>
          <p:cNvPr id="780" name="CustomShape 28"/>
          <p:cNvSpPr/>
          <p:nvPr/>
        </p:nvSpPr>
        <p:spPr>
          <a:xfrm>
            <a:off x="8303400" y="5419800"/>
            <a:ext cx="107784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Beaconing</a:t>
            </a:r>
            <a:endParaRPr b="0" lang="en-US" sz="800" spc="-1" strike="noStrike">
              <a:latin typeface="Arial"/>
            </a:endParaRPr>
          </a:p>
        </p:txBody>
      </p:sp>
      <p:sp>
        <p:nvSpPr>
          <p:cNvPr id="781" name="CustomShape 29"/>
          <p:cNvSpPr/>
          <p:nvPr/>
        </p:nvSpPr>
        <p:spPr>
          <a:xfrm>
            <a:off x="6858720" y="5419800"/>
            <a:ext cx="107784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Beaconer</a:t>
            </a:r>
            <a:endParaRPr b="0" lang="en-US" sz="800" spc="-1" strike="noStrike">
              <a:latin typeface="Arial"/>
            </a:endParaRPr>
          </a:p>
        </p:txBody>
      </p:sp>
      <p:sp>
        <p:nvSpPr>
          <p:cNvPr id="782" name="CustomShape 30"/>
          <p:cNvSpPr/>
          <p:nvPr/>
        </p:nvSpPr>
        <p:spPr>
          <a:xfrm>
            <a:off x="6858720" y="5703120"/>
            <a:ext cx="107784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Scheduler</a:t>
            </a:r>
            <a:endParaRPr b="0" lang="en-US" sz="800" spc="-1" strike="noStrike">
              <a:latin typeface="Arial"/>
            </a:endParaRPr>
          </a:p>
        </p:txBody>
      </p:sp>
      <p:sp>
        <p:nvSpPr>
          <p:cNvPr id="783" name="CustomShape 31"/>
          <p:cNvSpPr/>
          <p:nvPr/>
        </p:nvSpPr>
        <p:spPr>
          <a:xfrm>
            <a:off x="6858720" y="5976000"/>
            <a:ext cx="107784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Process Injection</a:t>
            </a:r>
            <a:endParaRPr b="0" lang="en-US" sz="800" spc="-1" strike="noStrike">
              <a:latin typeface="Arial"/>
            </a:endParaRPr>
          </a:p>
        </p:txBody>
      </p:sp>
      <p:sp>
        <p:nvSpPr>
          <p:cNvPr id="784" name="CustomShape 32"/>
          <p:cNvSpPr/>
          <p:nvPr/>
        </p:nvSpPr>
        <p:spPr>
          <a:xfrm>
            <a:off x="8303400" y="5703120"/>
            <a:ext cx="107784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Lateral Movement</a:t>
            </a:r>
            <a:endParaRPr b="0" lang="en-US" sz="800" spc="-1" strike="noStrike">
              <a:latin typeface="Arial"/>
            </a:endParaRPr>
          </a:p>
        </p:txBody>
      </p:sp>
      <p:sp>
        <p:nvSpPr>
          <p:cNvPr id="785" name="CustomShape 33"/>
          <p:cNvSpPr/>
          <p:nvPr/>
        </p:nvSpPr>
        <p:spPr>
          <a:xfrm>
            <a:off x="9675000" y="5419800"/>
            <a:ext cx="1077840" cy="236520"/>
          </a:xfrm>
          <a:prstGeom prst="rect">
            <a:avLst/>
          </a:prstGeom>
          <a:solidFill>
            <a:srgbClr val="ff0000">
              <a:alpha val="58000"/>
            </a:srgbClr>
          </a:solidFill>
          <a:ln w="29160">
            <a:solidFill>
              <a:srgbClr val="800080"/>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1800" rIns="91800" tIns="46800" bIns="46800" anchor="ctr">
            <a:noAutofit/>
          </a:bodyPr>
          <a:p>
            <a:pPr algn="ctr">
              <a:lnSpc>
                <a:spcPct val="100000"/>
              </a:lnSpc>
            </a:pPr>
            <a:r>
              <a:rPr b="1" lang="en-US" sz="800" spc="-1" strike="noStrike">
                <a:solidFill>
                  <a:srgbClr val="000000"/>
                </a:solidFill>
                <a:latin typeface="Arial"/>
                <a:ea typeface="DejaVu Sans"/>
              </a:rPr>
              <a:t>Data Exfil</a:t>
            </a:r>
            <a:endParaRPr b="0" lang="en-US" sz="800" spc="-1" strike="noStrike">
              <a:latin typeface="Arial"/>
            </a:endParaRPr>
          </a:p>
        </p:txBody>
      </p:sp>
      <p:pic>
        <p:nvPicPr>
          <p:cNvPr id="786" name="" descr=""/>
          <p:cNvPicPr/>
          <p:nvPr/>
        </p:nvPicPr>
        <p:blipFill>
          <a:blip r:embed="rId7"/>
          <a:stretch/>
        </p:blipFill>
        <p:spPr>
          <a:xfrm>
            <a:off x="7804800" y="2495880"/>
            <a:ext cx="3990240" cy="1801080"/>
          </a:xfrm>
          <a:prstGeom prst="rect">
            <a:avLst/>
          </a:prstGeom>
          <a:ln w="29160">
            <a:solidFill>
              <a:srgbClr val="ff0000"/>
            </a:solidFill>
            <a:round/>
          </a:ln>
        </p:spPr>
      </p:pic>
      <p:sp>
        <p:nvSpPr>
          <p:cNvPr id="787" name="Line 34"/>
          <p:cNvSpPr/>
          <p:nvPr/>
        </p:nvSpPr>
        <p:spPr>
          <a:xfrm>
            <a:off x="151920" y="3990240"/>
            <a:ext cx="806400" cy="0"/>
          </a:xfrm>
          <a:prstGeom prst="line">
            <a:avLst/>
          </a:prstGeom>
          <a:ln cap="rnd" w="29160">
            <a:solidFill>
              <a:srgbClr val="800080"/>
            </a:solidFill>
            <a:custDash>
              <a:ds d="302000" sp="145000"/>
              <a:ds d="302000" sp="145000"/>
              <a:ds d="302000" sp="145000"/>
              <a:ds d="51000" sp="145000"/>
              <a:ds d="51000" sp="145000"/>
            </a:custDash>
            <a:round/>
            <a:headEnd len="sm" type="oval" w="lg"/>
            <a:tailEnd len="med" type="triangle" w="med"/>
          </a:ln>
        </p:spPr>
        <p:style>
          <a:lnRef idx="0"/>
          <a:fillRef idx="0"/>
          <a:effectRef idx="0"/>
          <a:fontRef idx="minor"/>
        </p:style>
      </p:sp>
      <p:sp>
        <p:nvSpPr>
          <p:cNvPr id="788" name="Line 35"/>
          <p:cNvSpPr/>
          <p:nvPr/>
        </p:nvSpPr>
        <p:spPr>
          <a:xfrm flipH="1" flipV="1">
            <a:off x="2651760" y="1371600"/>
            <a:ext cx="2541600" cy="731520"/>
          </a:xfrm>
          <a:prstGeom prst="line">
            <a:avLst/>
          </a:prstGeom>
          <a:ln cap="rnd" w="29160">
            <a:solidFill>
              <a:srgbClr val="2a6099"/>
            </a:solidFill>
            <a:prstDash val="sysDashDotDot"/>
            <a:round/>
            <a:headEnd len="sm" type="oval" w="lg"/>
            <a:tailEnd len="med" type="triangle" w="med"/>
          </a:ln>
        </p:spPr>
        <p:style>
          <a:lnRef idx="0"/>
          <a:fillRef idx="0"/>
          <a:effectRef idx="0"/>
          <a:fontRef idx="minor"/>
        </p:style>
      </p:sp>
      <p:sp>
        <p:nvSpPr>
          <p:cNvPr id="789" name="Line 36"/>
          <p:cNvSpPr/>
          <p:nvPr/>
        </p:nvSpPr>
        <p:spPr>
          <a:xfrm flipH="1" flipV="1">
            <a:off x="2761200" y="1327680"/>
            <a:ext cx="3043800" cy="775440"/>
          </a:xfrm>
          <a:prstGeom prst="line">
            <a:avLst/>
          </a:prstGeom>
          <a:ln cap="rnd" w="29160">
            <a:solidFill>
              <a:srgbClr val="2a6099"/>
            </a:solidFill>
            <a:prstDash val="sysDashDotDot"/>
            <a:round/>
            <a:headEnd len="sm" type="oval" w="lg"/>
            <a:tailEnd len="med" type="triangle" w="med"/>
          </a:ln>
        </p:spPr>
        <p:style>
          <a:lnRef idx="0"/>
          <a:fillRef idx="0"/>
          <a:effectRef idx="0"/>
          <a:fontRef idx="minor"/>
        </p:style>
      </p:sp>
      <p:pic>
        <p:nvPicPr>
          <p:cNvPr id="790" name="" descr=""/>
          <p:cNvPicPr/>
          <p:nvPr/>
        </p:nvPicPr>
        <p:blipFill>
          <a:blip r:embed="rId8"/>
          <a:srcRect l="12082" t="19554" r="19020" b="18215"/>
          <a:stretch/>
        </p:blipFill>
        <p:spPr>
          <a:xfrm>
            <a:off x="10698480" y="3383280"/>
            <a:ext cx="1279440" cy="1114920"/>
          </a:xfrm>
          <a:prstGeom prst="rect">
            <a:avLst/>
          </a:prstGeom>
          <a:ln w="29160">
            <a:solidFill>
              <a:srgbClr val="ff0000"/>
            </a:solidFill>
            <a:round/>
          </a:ln>
        </p:spPr>
      </p:pic>
      <p:sp>
        <p:nvSpPr>
          <p:cNvPr id="791" name="CustomShape 37"/>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792" name="CustomShape 38"/>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793" name="" descr=""/>
          <p:cNvPicPr/>
          <p:nvPr/>
        </p:nvPicPr>
        <p:blipFill>
          <a:blip r:embed="rId1"/>
          <a:srcRect l="1332" t="3957" r="2671" b="3245"/>
          <a:stretch/>
        </p:blipFill>
        <p:spPr>
          <a:xfrm>
            <a:off x="1186200" y="914760"/>
            <a:ext cx="6579000" cy="3790440"/>
          </a:xfrm>
          <a:prstGeom prst="rect">
            <a:avLst/>
          </a:prstGeom>
          <a:ln>
            <a:noFill/>
          </a:ln>
        </p:spPr>
      </p:pic>
      <p:sp>
        <p:nvSpPr>
          <p:cNvPr id="794" name="CustomShape 1"/>
          <p:cNvSpPr/>
          <p:nvPr/>
        </p:nvSpPr>
        <p:spPr>
          <a:xfrm>
            <a:off x="1582920" y="227160"/>
            <a:ext cx="9020520" cy="5378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Indicators of Compromise</a:t>
            </a:r>
            <a:endParaRPr b="0" lang="en-US" sz="3600" spc="-1" strike="noStrike">
              <a:latin typeface="Arial"/>
            </a:endParaRPr>
          </a:p>
        </p:txBody>
      </p:sp>
      <p:sp>
        <p:nvSpPr>
          <p:cNvPr id="795" name="CustomShape 2"/>
          <p:cNvSpPr/>
          <p:nvPr/>
        </p:nvSpPr>
        <p:spPr>
          <a:xfrm>
            <a:off x="7748640" y="1544760"/>
            <a:ext cx="3294720" cy="12614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0000"/>
                </a:solidFill>
                <a:latin typeface="Arial"/>
                <a:ea typeface="DejaVu Sans"/>
              </a:rPr>
              <a:t>Evidence</a:t>
            </a:r>
            <a:endParaRPr b="0" lang="en-US" sz="1100" spc="-1" strike="noStrike">
              <a:latin typeface="Arial"/>
            </a:endParaRPr>
          </a:p>
          <a:p>
            <a:pPr marL="171360" indent="-165960">
              <a:lnSpc>
                <a:spcPct val="100000"/>
              </a:lnSpc>
              <a:buClr>
                <a:srgbClr val="000000"/>
              </a:buClr>
              <a:buFont typeface="Wingdings" charset="2"/>
              <a:buChar char=""/>
            </a:pPr>
            <a:r>
              <a:rPr b="0" lang="en-US" sz="1100" spc="-1" strike="noStrike">
                <a:solidFill>
                  <a:srgbClr val="000000"/>
                </a:solidFill>
                <a:latin typeface="Arial"/>
                <a:ea typeface="DejaVu Sans"/>
              </a:rPr>
              <a:t>The PowerShell payload remotely executed a script that runs in memory on the local machine. </a:t>
            </a:r>
            <a:endParaRPr b="0" lang="en-US" sz="1100" spc="-1" strike="noStrike">
              <a:latin typeface="Arial"/>
            </a:endParaRPr>
          </a:p>
          <a:p>
            <a:pPr marL="171360" indent="-165960">
              <a:lnSpc>
                <a:spcPct val="100000"/>
              </a:lnSpc>
              <a:buClr>
                <a:srgbClr val="000000"/>
              </a:buClr>
              <a:buFont typeface="Wingdings" charset="2"/>
              <a:buChar char=""/>
            </a:pPr>
            <a:r>
              <a:rPr b="0" lang="en-US" sz="1100" spc="-1" strike="noStrike">
                <a:solidFill>
                  <a:srgbClr val="000000"/>
                </a:solidFill>
                <a:latin typeface="Arial"/>
                <a:ea typeface="DejaVu Sans"/>
              </a:rPr>
              <a:t>HBSS and preliminary inspection of the payload show that the exploit was Swrort.i (metasploit framework)</a:t>
            </a:r>
            <a:endParaRPr b="0" lang="en-US" sz="1100" spc="-1" strike="noStrike">
              <a:latin typeface="Arial"/>
            </a:endParaRPr>
          </a:p>
        </p:txBody>
      </p:sp>
      <p:grpSp>
        <p:nvGrpSpPr>
          <p:cNvPr id="796" name="Group 3"/>
          <p:cNvGrpSpPr/>
          <p:nvPr/>
        </p:nvGrpSpPr>
        <p:grpSpPr>
          <a:xfrm>
            <a:off x="11375280" y="1347480"/>
            <a:ext cx="386640" cy="388800"/>
            <a:chOff x="11375280" y="1347480"/>
            <a:chExt cx="386640" cy="388800"/>
          </a:xfrm>
        </p:grpSpPr>
        <p:sp>
          <p:nvSpPr>
            <p:cNvPr id="797" name="CustomShape 4"/>
            <p:cNvSpPr/>
            <p:nvPr/>
          </p:nvSpPr>
          <p:spPr>
            <a:xfrm>
              <a:off x="11375280" y="1347480"/>
              <a:ext cx="386640" cy="388800"/>
            </a:xfrm>
            <a:custGeom>
              <a:avLst/>
              <a:gdLst/>
              <a:ahLst/>
              <a:rect l="l" t="t" r="r" b="b"/>
              <a:pathLst>
                <a:path w="312" h="312">
                  <a:moveTo>
                    <a:pt x="156" y="0"/>
                  </a:moveTo>
                  <a:lnTo>
                    <a:pt x="0" y="156"/>
                  </a:lnTo>
                  <a:lnTo>
                    <a:pt x="156" y="312"/>
                  </a:lnTo>
                  <a:lnTo>
                    <a:pt x="312" y="156"/>
                  </a:lnTo>
                  <a:lnTo>
                    <a:pt x="156" y="0"/>
                  </a:lnTo>
                  <a:close/>
                </a:path>
              </a:pathLst>
            </a:custGeom>
            <a:solidFill>
              <a:srgbClr val="ff8080"/>
            </a:solidFill>
            <a:ln cap="rnd" w="28440">
              <a:solidFill>
                <a:schemeClr val="tx1"/>
              </a:solidFill>
              <a:prstDash val="sysDash"/>
              <a:round/>
            </a:ln>
          </p:spPr>
          <p:style>
            <a:lnRef idx="0"/>
            <a:fillRef idx="0"/>
            <a:effectRef idx="0"/>
            <a:fontRef idx="minor"/>
          </p:style>
        </p:sp>
        <p:sp>
          <p:nvSpPr>
            <p:cNvPr id="798" name="CustomShape 5"/>
            <p:cNvSpPr/>
            <p:nvPr/>
          </p:nvSpPr>
          <p:spPr>
            <a:xfrm flipH="1" flipV="1">
              <a:off x="11498040" y="1467000"/>
              <a:ext cx="360" cy="166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799" name="CustomShape 6"/>
            <p:cNvSpPr/>
            <p:nvPr/>
          </p:nvSpPr>
          <p:spPr>
            <a:xfrm flipH="1" flipV="1" rot="59400">
              <a:off x="11538360" y="1422720"/>
              <a:ext cx="360" cy="211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00" name="CustomShape 7"/>
            <p:cNvSpPr/>
            <p:nvPr/>
          </p:nvSpPr>
          <p:spPr>
            <a:xfrm flipH="1" flipV="1">
              <a:off x="11628720" y="1467000"/>
              <a:ext cx="360" cy="16524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grpSp>
      <p:sp>
        <p:nvSpPr>
          <p:cNvPr id="801" name="CustomShape 8"/>
          <p:cNvSpPr/>
          <p:nvPr/>
        </p:nvSpPr>
        <p:spPr>
          <a:xfrm>
            <a:off x="11109960" y="1768680"/>
            <a:ext cx="915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900" spc="-1" strike="noStrike">
                <a:solidFill>
                  <a:srgbClr val="000000"/>
                </a:solidFill>
                <a:latin typeface="Arial"/>
                <a:ea typeface="DejaVu Sans"/>
              </a:rPr>
              <a:t>200.200.225.4</a:t>
            </a:r>
            <a:endParaRPr b="0" lang="en-US" sz="900" spc="-1" strike="noStrike">
              <a:latin typeface="Arial"/>
            </a:endParaRPr>
          </a:p>
          <a:p>
            <a:pPr>
              <a:lnSpc>
                <a:spcPct val="100000"/>
              </a:lnSpc>
            </a:pPr>
            <a:r>
              <a:rPr b="0" lang="en-US" sz="900" spc="-1" strike="noStrike">
                <a:solidFill>
                  <a:srgbClr val="000000"/>
                </a:solidFill>
                <a:latin typeface="Arial"/>
                <a:ea typeface="DejaVu Sans"/>
              </a:rPr>
              <a:t>200.200.225.5</a:t>
            </a:r>
            <a:endParaRPr b="0" lang="en-US" sz="900" spc="-1" strike="noStrike">
              <a:latin typeface="Arial"/>
            </a:endParaRPr>
          </a:p>
        </p:txBody>
      </p:sp>
      <p:sp>
        <p:nvSpPr>
          <p:cNvPr id="802" name="CustomShape 9"/>
          <p:cNvSpPr/>
          <p:nvPr/>
        </p:nvSpPr>
        <p:spPr>
          <a:xfrm>
            <a:off x="5495040" y="5392440"/>
            <a:ext cx="902880" cy="214200"/>
          </a:xfrm>
          <a:prstGeom prst="rect">
            <a:avLst/>
          </a:prstGeom>
          <a:solidFill>
            <a:srgbClr val="ff00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PowerShell</a:t>
            </a:r>
            <a:endParaRPr b="0" lang="en-US" sz="800" spc="-1" strike="noStrike">
              <a:latin typeface="Arial"/>
            </a:endParaRPr>
          </a:p>
        </p:txBody>
      </p:sp>
      <p:grpSp>
        <p:nvGrpSpPr>
          <p:cNvPr id="803" name="Group 10"/>
          <p:cNvGrpSpPr/>
          <p:nvPr/>
        </p:nvGrpSpPr>
        <p:grpSpPr>
          <a:xfrm>
            <a:off x="11375280" y="1347480"/>
            <a:ext cx="386640" cy="388800"/>
            <a:chOff x="11375280" y="1347480"/>
            <a:chExt cx="386640" cy="388800"/>
          </a:xfrm>
        </p:grpSpPr>
        <p:sp>
          <p:nvSpPr>
            <p:cNvPr id="804" name="CustomShape 11"/>
            <p:cNvSpPr/>
            <p:nvPr/>
          </p:nvSpPr>
          <p:spPr>
            <a:xfrm>
              <a:off x="11375280" y="1347480"/>
              <a:ext cx="386640" cy="388800"/>
            </a:xfrm>
            <a:custGeom>
              <a:avLst/>
              <a:gdLst/>
              <a:ahLst/>
              <a:rect l="l" t="t" r="r" b="b"/>
              <a:pathLst>
                <a:path w="312" h="312">
                  <a:moveTo>
                    <a:pt x="156" y="0"/>
                  </a:moveTo>
                  <a:lnTo>
                    <a:pt x="0" y="156"/>
                  </a:lnTo>
                  <a:lnTo>
                    <a:pt x="156" y="312"/>
                  </a:lnTo>
                  <a:lnTo>
                    <a:pt x="312" y="156"/>
                  </a:lnTo>
                  <a:lnTo>
                    <a:pt x="156" y="0"/>
                  </a:lnTo>
                  <a:close/>
                </a:path>
              </a:pathLst>
            </a:custGeom>
            <a:solidFill>
              <a:srgbClr val="ff8080"/>
            </a:solidFill>
            <a:ln w="28440">
              <a:solidFill>
                <a:schemeClr val="tx1"/>
              </a:solidFill>
              <a:round/>
            </a:ln>
          </p:spPr>
          <p:style>
            <a:lnRef idx="0"/>
            <a:fillRef idx="0"/>
            <a:effectRef idx="0"/>
            <a:fontRef idx="minor"/>
          </p:style>
        </p:sp>
        <p:sp>
          <p:nvSpPr>
            <p:cNvPr id="805" name="CustomShape 12"/>
            <p:cNvSpPr/>
            <p:nvPr/>
          </p:nvSpPr>
          <p:spPr>
            <a:xfrm flipH="1" flipV="1">
              <a:off x="11498040" y="1467000"/>
              <a:ext cx="360" cy="166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06" name="CustomShape 13"/>
            <p:cNvSpPr/>
            <p:nvPr/>
          </p:nvSpPr>
          <p:spPr>
            <a:xfrm flipH="1" flipV="1" rot="59400">
              <a:off x="11538360" y="1422720"/>
              <a:ext cx="360" cy="211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07" name="CustomShape 14"/>
            <p:cNvSpPr/>
            <p:nvPr/>
          </p:nvSpPr>
          <p:spPr>
            <a:xfrm flipH="1" flipV="1">
              <a:off x="11628720" y="1467000"/>
              <a:ext cx="360" cy="16524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grpSp>
      <p:sp>
        <p:nvSpPr>
          <p:cNvPr id="808" name="CustomShape 15"/>
          <p:cNvSpPr/>
          <p:nvPr/>
        </p:nvSpPr>
        <p:spPr>
          <a:xfrm>
            <a:off x="11109960" y="1768680"/>
            <a:ext cx="915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900" spc="-1" strike="noStrike">
                <a:solidFill>
                  <a:srgbClr val="000000"/>
                </a:solidFill>
                <a:latin typeface="Arial"/>
                <a:ea typeface="DejaVu Sans"/>
              </a:rPr>
              <a:t>200.200.225.4</a:t>
            </a:r>
            <a:endParaRPr b="0" lang="en-US" sz="900" spc="-1" strike="noStrike">
              <a:latin typeface="Arial"/>
            </a:endParaRPr>
          </a:p>
          <a:p>
            <a:pPr>
              <a:lnSpc>
                <a:spcPct val="100000"/>
              </a:lnSpc>
            </a:pPr>
            <a:r>
              <a:rPr b="0" lang="en-US" sz="900" spc="-1" strike="noStrike">
                <a:solidFill>
                  <a:srgbClr val="000000"/>
                </a:solidFill>
                <a:latin typeface="Arial"/>
                <a:ea typeface="DejaVu Sans"/>
              </a:rPr>
              <a:t>200.200.225.5</a:t>
            </a:r>
            <a:endParaRPr b="0" lang="en-US" sz="900" spc="-1" strike="noStrike">
              <a:latin typeface="Arial"/>
            </a:endParaRPr>
          </a:p>
        </p:txBody>
      </p:sp>
      <p:sp>
        <p:nvSpPr>
          <p:cNvPr id="809" name="CustomShape 16"/>
          <p:cNvSpPr/>
          <p:nvPr/>
        </p:nvSpPr>
        <p:spPr>
          <a:xfrm>
            <a:off x="5491080" y="5701680"/>
            <a:ext cx="902880" cy="214200"/>
          </a:xfrm>
          <a:prstGeom prst="rect">
            <a:avLst/>
          </a:prstGeom>
          <a:solidFill>
            <a:srgbClr val="ff00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Metasploit</a:t>
            </a:r>
            <a:endParaRPr b="0" lang="en-US" sz="800" spc="-1" strike="noStrike">
              <a:latin typeface="Arial"/>
            </a:endParaRPr>
          </a:p>
        </p:txBody>
      </p:sp>
      <p:sp>
        <p:nvSpPr>
          <p:cNvPr id="810" name="CustomShape 17"/>
          <p:cNvSpPr/>
          <p:nvPr/>
        </p:nvSpPr>
        <p:spPr>
          <a:xfrm>
            <a:off x="9211320" y="3395160"/>
            <a:ext cx="1449000" cy="1323720"/>
          </a:xfrm>
          <a:prstGeom prst="ellipse">
            <a:avLst/>
          </a:prstGeom>
          <a:noFill/>
          <a:ln w="38160">
            <a:solidFill>
              <a:srgbClr val="ff0000"/>
            </a:solidFill>
          </a:ln>
        </p:spPr>
        <p:style>
          <a:lnRef idx="2">
            <a:schemeClr val="accent1">
              <a:shade val="50000"/>
            </a:schemeClr>
          </a:lnRef>
          <a:fillRef idx="1">
            <a:schemeClr val="accent1"/>
          </a:fillRef>
          <a:effectRef idx="0">
            <a:schemeClr val="accent1"/>
          </a:effectRef>
          <a:fontRef idx="minor"/>
        </p:style>
      </p:sp>
      <p:sp>
        <p:nvSpPr>
          <p:cNvPr id="811" name="CustomShape 18"/>
          <p:cNvSpPr/>
          <p:nvPr/>
        </p:nvSpPr>
        <p:spPr>
          <a:xfrm flipV="1">
            <a:off x="9938160" y="1899000"/>
            <a:ext cx="1164240" cy="1480320"/>
          </a:xfrm>
          <a:custGeom>
            <a:avLst/>
            <a:gdLst/>
            <a:ahLst/>
            <a:rect l="l" t="t" r="r" b="b"/>
            <a:pathLst>
              <a:path w="21600" h="21600">
                <a:moveTo>
                  <a:pt x="0" y="0"/>
                </a:moveTo>
                <a:lnTo>
                  <a:pt x="21600" y="21600"/>
                </a:lnTo>
              </a:path>
            </a:pathLst>
          </a:custGeom>
          <a:noFill/>
          <a:ln w="38160">
            <a:solidFill>
              <a:srgbClr val="ff0000"/>
            </a:solidFill>
            <a:prstDash val="sysDash"/>
            <a:headEnd len="med" type="triangle" w="med"/>
            <a:tailEnd len="med" type="triangle" w="med"/>
          </a:ln>
        </p:spPr>
        <p:style>
          <a:lnRef idx="1">
            <a:schemeClr val="accent1"/>
          </a:lnRef>
          <a:fillRef idx="0">
            <a:schemeClr val="accent1"/>
          </a:fillRef>
          <a:effectRef idx="0">
            <a:schemeClr val="accent1"/>
          </a:effectRef>
          <a:fontRef idx="minor"/>
        </p:style>
      </p:sp>
      <p:pic>
        <p:nvPicPr>
          <p:cNvPr id="812" name="Picture 38" descr=""/>
          <p:cNvPicPr/>
          <p:nvPr/>
        </p:nvPicPr>
        <p:blipFill>
          <a:blip r:embed="rId2"/>
          <a:stretch/>
        </p:blipFill>
        <p:spPr>
          <a:xfrm>
            <a:off x="9420120" y="4182120"/>
            <a:ext cx="444240" cy="243720"/>
          </a:xfrm>
          <a:prstGeom prst="rect">
            <a:avLst/>
          </a:prstGeom>
          <a:ln>
            <a:noFill/>
          </a:ln>
        </p:spPr>
      </p:pic>
      <p:sp>
        <p:nvSpPr>
          <p:cNvPr id="813" name="CustomShape 19"/>
          <p:cNvSpPr/>
          <p:nvPr/>
        </p:nvSpPr>
        <p:spPr>
          <a:xfrm>
            <a:off x="23040" y="2095560"/>
            <a:ext cx="1069920" cy="1095120"/>
          </a:xfrm>
          <a:prstGeom prst="rect">
            <a:avLst/>
          </a:prstGeom>
          <a:solidFill>
            <a:schemeClr val="bg1"/>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KEY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Payload</a:t>
            </a:r>
            <a:endParaRPr b="0" lang="en-US" sz="1000" spc="-1" strike="noStrike">
              <a:latin typeface="Arial"/>
            </a:endParaRPr>
          </a:p>
          <a:p>
            <a:pPr>
              <a:lnSpc>
                <a:spcPct val="100000"/>
              </a:lnSpc>
            </a:pPr>
            <a:endParaRPr b="0" lang="en-US" sz="1000" spc="-1" strike="noStrike">
              <a:latin typeface="Arial"/>
            </a:endParaRPr>
          </a:p>
        </p:txBody>
      </p:sp>
      <p:pic>
        <p:nvPicPr>
          <p:cNvPr id="814" name="Picture 40" descr=""/>
          <p:cNvPicPr/>
          <p:nvPr/>
        </p:nvPicPr>
        <p:blipFill>
          <a:blip r:embed="rId3"/>
          <a:stretch/>
        </p:blipFill>
        <p:spPr>
          <a:xfrm>
            <a:off x="577800" y="2536920"/>
            <a:ext cx="408960" cy="243720"/>
          </a:xfrm>
          <a:prstGeom prst="rect">
            <a:avLst/>
          </a:prstGeom>
          <a:ln>
            <a:noFill/>
          </a:ln>
        </p:spPr>
      </p:pic>
      <p:sp>
        <p:nvSpPr>
          <p:cNvPr id="815" name="CustomShape 20"/>
          <p:cNvSpPr/>
          <p:nvPr/>
        </p:nvSpPr>
        <p:spPr>
          <a:xfrm>
            <a:off x="10058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816" name="CustomShape 21"/>
          <p:cNvSpPr/>
          <p:nvPr/>
        </p:nvSpPr>
        <p:spPr>
          <a:xfrm>
            <a:off x="2411640" y="4709520"/>
            <a:ext cx="1712160" cy="62136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817" name="CustomShape 22"/>
          <p:cNvSpPr/>
          <p:nvPr/>
        </p:nvSpPr>
        <p:spPr>
          <a:xfrm>
            <a:off x="38178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818" name="CustomShape 23"/>
          <p:cNvSpPr/>
          <p:nvPr/>
        </p:nvSpPr>
        <p:spPr>
          <a:xfrm>
            <a:off x="52236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819" name="CustomShape 24"/>
          <p:cNvSpPr/>
          <p:nvPr/>
        </p:nvSpPr>
        <p:spPr>
          <a:xfrm>
            <a:off x="66294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820" name="CustomShape 25"/>
          <p:cNvSpPr/>
          <p:nvPr/>
        </p:nvSpPr>
        <p:spPr>
          <a:xfrm>
            <a:off x="80348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821" name="CustomShape 26"/>
          <p:cNvSpPr/>
          <p:nvPr/>
        </p:nvSpPr>
        <p:spPr>
          <a:xfrm>
            <a:off x="943956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822" name="CustomShape 27"/>
          <p:cNvSpPr/>
          <p:nvPr/>
        </p:nvSpPr>
        <p:spPr>
          <a:xfrm>
            <a:off x="1410480" y="54068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Scanning</a:t>
            </a:r>
            <a:endParaRPr b="0" lang="en-US" sz="800" spc="-1" strike="noStrike">
              <a:latin typeface="Arial"/>
            </a:endParaRPr>
          </a:p>
        </p:txBody>
      </p:sp>
      <p:sp>
        <p:nvSpPr>
          <p:cNvPr id="823" name="CustomShape 28"/>
          <p:cNvSpPr/>
          <p:nvPr/>
        </p:nvSpPr>
        <p:spPr>
          <a:xfrm>
            <a:off x="2791800" y="54068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PowerShell</a:t>
            </a:r>
            <a:endParaRPr b="0" lang="en-US" sz="800" spc="-1" strike="noStrike">
              <a:latin typeface="Arial"/>
            </a:endParaRPr>
          </a:p>
        </p:txBody>
      </p:sp>
      <p:sp>
        <p:nvSpPr>
          <p:cNvPr id="824" name="CustomShape 29"/>
          <p:cNvSpPr/>
          <p:nvPr/>
        </p:nvSpPr>
        <p:spPr>
          <a:xfrm>
            <a:off x="3962520" y="5420880"/>
            <a:ext cx="1063800" cy="1681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Boot/Logon Script</a:t>
            </a:r>
            <a:endParaRPr b="0" lang="en-US" sz="800" spc="-1" strike="noStrike">
              <a:latin typeface="Arial"/>
            </a:endParaRPr>
          </a:p>
        </p:txBody>
      </p:sp>
      <p:sp>
        <p:nvSpPr>
          <p:cNvPr id="825" name="CustomShape 30"/>
          <p:cNvSpPr/>
          <p:nvPr/>
        </p:nvSpPr>
        <p:spPr>
          <a:xfrm>
            <a:off x="3962520" y="5666400"/>
            <a:ext cx="1063800" cy="19692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Drive-by-download</a:t>
            </a:r>
            <a:endParaRPr b="0" lang="en-US" sz="800" spc="-1" strike="noStrike">
              <a:latin typeface="Arial"/>
            </a:endParaRPr>
          </a:p>
        </p:txBody>
      </p:sp>
      <p:sp>
        <p:nvSpPr>
          <p:cNvPr id="826" name="CustomShape 31"/>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827" name="CustomShape 32"/>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828" name="CustomShape 33"/>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829" name="" descr=""/>
          <p:cNvPicPr/>
          <p:nvPr/>
        </p:nvPicPr>
        <p:blipFill>
          <a:blip r:embed="rId1"/>
          <a:srcRect l="1332" t="3957" r="2671" b="3245"/>
          <a:stretch/>
        </p:blipFill>
        <p:spPr>
          <a:xfrm>
            <a:off x="1150200" y="914760"/>
            <a:ext cx="6579000" cy="3790440"/>
          </a:xfrm>
          <a:prstGeom prst="rect">
            <a:avLst/>
          </a:prstGeom>
          <a:ln>
            <a:noFill/>
          </a:ln>
        </p:spPr>
      </p:pic>
      <p:sp>
        <p:nvSpPr>
          <p:cNvPr id="830" name="CustomShape 1"/>
          <p:cNvSpPr/>
          <p:nvPr/>
        </p:nvSpPr>
        <p:spPr>
          <a:xfrm>
            <a:off x="1582920" y="227160"/>
            <a:ext cx="9020520" cy="5378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Indicators of Compromise</a:t>
            </a:r>
            <a:endParaRPr b="0" lang="en-US" sz="3600" spc="-1" strike="noStrike">
              <a:latin typeface="Arial"/>
            </a:endParaRPr>
          </a:p>
        </p:txBody>
      </p:sp>
      <p:sp>
        <p:nvSpPr>
          <p:cNvPr id="831" name="CustomShape 2"/>
          <p:cNvSpPr/>
          <p:nvPr/>
        </p:nvSpPr>
        <p:spPr>
          <a:xfrm>
            <a:off x="144684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Scanning</a:t>
            </a:r>
            <a:endParaRPr b="0" lang="en-US" sz="800" spc="-1" strike="noStrike">
              <a:latin typeface="Arial"/>
            </a:endParaRPr>
          </a:p>
        </p:txBody>
      </p:sp>
      <p:sp>
        <p:nvSpPr>
          <p:cNvPr id="832" name="CustomShape 3"/>
          <p:cNvSpPr/>
          <p:nvPr/>
        </p:nvSpPr>
        <p:spPr>
          <a:xfrm>
            <a:off x="7693560" y="2276280"/>
            <a:ext cx="3294720" cy="4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0000"/>
                </a:solidFill>
                <a:latin typeface="Arial"/>
                <a:ea typeface="DejaVu Sans"/>
              </a:rPr>
              <a:t>Evidence</a:t>
            </a:r>
            <a:endParaRPr b="0" lang="en-US" sz="1100" spc="-1" strike="noStrike">
              <a:latin typeface="Arial"/>
            </a:endParaRPr>
          </a:p>
          <a:p>
            <a:pPr marL="171360" indent="-165960">
              <a:lnSpc>
                <a:spcPct val="100000"/>
              </a:lnSpc>
              <a:buClr>
                <a:srgbClr val="000000"/>
              </a:buClr>
              <a:buFont typeface="Arial"/>
              <a:buChar char="•"/>
            </a:pPr>
            <a:r>
              <a:rPr b="0" lang="en-US" sz="1100" spc="-1" strike="noStrike">
                <a:solidFill>
                  <a:srgbClr val="000000"/>
                </a:solidFill>
                <a:latin typeface="Arial"/>
                <a:ea typeface="DejaVu Sans"/>
              </a:rPr>
              <a:t>Swrort.i malware identified on host machines</a:t>
            </a:r>
            <a:endParaRPr b="0" lang="en-US" sz="1100" spc="-1" strike="noStrike">
              <a:latin typeface="Arial"/>
            </a:endParaRPr>
          </a:p>
        </p:txBody>
      </p:sp>
      <p:grpSp>
        <p:nvGrpSpPr>
          <p:cNvPr id="833" name="Group 4"/>
          <p:cNvGrpSpPr/>
          <p:nvPr/>
        </p:nvGrpSpPr>
        <p:grpSpPr>
          <a:xfrm>
            <a:off x="11591280" y="1347480"/>
            <a:ext cx="386640" cy="388800"/>
            <a:chOff x="11591280" y="1347480"/>
            <a:chExt cx="386640" cy="388800"/>
          </a:xfrm>
        </p:grpSpPr>
        <p:sp>
          <p:nvSpPr>
            <p:cNvPr id="834" name="CustomShape 5"/>
            <p:cNvSpPr/>
            <p:nvPr/>
          </p:nvSpPr>
          <p:spPr>
            <a:xfrm>
              <a:off x="11591280" y="1347480"/>
              <a:ext cx="386640" cy="388800"/>
            </a:xfrm>
            <a:custGeom>
              <a:avLst/>
              <a:gdLst/>
              <a:ahLst/>
              <a:rect l="l" t="t" r="r" b="b"/>
              <a:pathLst>
                <a:path w="312" h="312">
                  <a:moveTo>
                    <a:pt x="156" y="0"/>
                  </a:moveTo>
                  <a:lnTo>
                    <a:pt x="0" y="156"/>
                  </a:lnTo>
                  <a:lnTo>
                    <a:pt x="156" y="312"/>
                  </a:lnTo>
                  <a:lnTo>
                    <a:pt x="312" y="156"/>
                  </a:lnTo>
                  <a:lnTo>
                    <a:pt x="156" y="0"/>
                  </a:lnTo>
                  <a:close/>
                </a:path>
              </a:pathLst>
            </a:custGeom>
            <a:solidFill>
              <a:srgbClr val="ff8080"/>
            </a:solidFill>
            <a:ln cap="rnd" w="28440">
              <a:solidFill>
                <a:schemeClr val="tx1"/>
              </a:solidFill>
              <a:prstDash val="sysDash"/>
              <a:round/>
            </a:ln>
          </p:spPr>
          <p:style>
            <a:lnRef idx="0"/>
            <a:fillRef idx="0"/>
            <a:effectRef idx="0"/>
            <a:fontRef idx="minor"/>
          </p:style>
        </p:sp>
        <p:sp>
          <p:nvSpPr>
            <p:cNvPr id="835" name="CustomShape 6"/>
            <p:cNvSpPr/>
            <p:nvPr/>
          </p:nvSpPr>
          <p:spPr>
            <a:xfrm flipH="1" flipV="1">
              <a:off x="11714040" y="1467000"/>
              <a:ext cx="360" cy="166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36" name="CustomShape 7"/>
            <p:cNvSpPr/>
            <p:nvPr/>
          </p:nvSpPr>
          <p:spPr>
            <a:xfrm flipH="1" flipV="1" rot="59400">
              <a:off x="11754360" y="1422720"/>
              <a:ext cx="360" cy="211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37" name="CustomShape 8"/>
            <p:cNvSpPr/>
            <p:nvPr/>
          </p:nvSpPr>
          <p:spPr>
            <a:xfrm flipH="1" flipV="1">
              <a:off x="11844720" y="1467000"/>
              <a:ext cx="360" cy="16524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grpSp>
      <p:sp>
        <p:nvSpPr>
          <p:cNvPr id="838" name="CustomShape 9"/>
          <p:cNvSpPr/>
          <p:nvPr/>
        </p:nvSpPr>
        <p:spPr>
          <a:xfrm>
            <a:off x="11325960" y="1768680"/>
            <a:ext cx="915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900" spc="-1" strike="noStrike">
                <a:solidFill>
                  <a:srgbClr val="000000"/>
                </a:solidFill>
                <a:latin typeface="Arial"/>
                <a:ea typeface="DejaVu Sans"/>
              </a:rPr>
              <a:t>200.200.225.4</a:t>
            </a:r>
            <a:endParaRPr b="0" lang="en-US" sz="900" spc="-1" strike="noStrike">
              <a:latin typeface="Arial"/>
            </a:endParaRPr>
          </a:p>
          <a:p>
            <a:pPr>
              <a:lnSpc>
                <a:spcPct val="100000"/>
              </a:lnSpc>
            </a:pPr>
            <a:r>
              <a:rPr b="0" lang="en-US" sz="900" spc="-1" strike="noStrike">
                <a:solidFill>
                  <a:srgbClr val="000000"/>
                </a:solidFill>
                <a:latin typeface="Arial"/>
                <a:ea typeface="DejaVu Sans"/>
              </a:rPr>
              <a:t>200.200.225.5</a:t>
            </a:r>
            <a:endParaRPr b="0" lang="en-US" sz="900" spc="-1" strike="noStrike">
              <a:latin typeface="Arial"/>
            </a:endParaRPr>
          </a:p>
        </p:txBody>
      </p:sp>
      <p:sp>
        <p:nvSpPr>
          <p:cNvPr id="839" name="CustomShape 10"/>
          <p:cNvSpPr/>
          <p:nvPr/>
        </p:nvSpPr>
        <p:spPr>
          <a:xfrm>
            <a:off x="423720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Wateringhole</a:t>
            </a:r>
            <a:endParaRPr b="0" lang="en-US" sz="800" spc="-1" strike="noStrike">
              <a:latin typeface="Arial"/>
            </a:endParaRPr>
          </a:p>
        </p:txBody>
      </p:sp>
      <p:sp>
        <p:nvSpPr>
          <p:cNvPr id="840" name="CustomShape 11"/>
          <p:cNvSpPr/>
          <p:nvPr/>
        </p:nvSpPr>
        <p:spPr>
          <a:xfrm>
            <a:off x="4237200" y="56822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Spear-phishing</a:t>
            </a:r>
            <a:endParaRPr b="0" lang="en-US" sz="800" spc="-1" strike="noStrike">
              <a:latin typeface="Arial"/>
            </a:endParaRPr>
          </a:p>
        </p:txBody>
      </p:sp>
      <p:sp>
        <p:nvSpPr>
          <p:cNvPr id="841" name="CustomShape 12"/>
          <p:cNvSpPr/>
          <p:nvPr/>
        </p:nvSpPr>
        <p:spPr>
          <a:xfrm>
            <a:off x="4237200" y="594648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Drive-by-download</a:t>
            </a:r>
            <a:endParaRPr b="0" lang="en-US" sz="800" spc="-1" strike="noStrike">
              <a:latin typeface="Arial"/>
            </a:endParaRPr>
          </a:p>
        </p:txBody>
      </p:sp>
      <p:grpSp>
        <p:nvGrpSpPr>
          <p:cNvPr id="842" name="Group 13"/>
          <p:cNvGrpSpPr/>
          <p:nvPr/>
        </p:nvGrpSpPr>
        <p:grpSpPr>
          <a:xfrm>
            <a:off x="11591280" y="1347480"/>
            <a:ext cx="386640" cy="388800"/>
            <a:chOff x="11591280" y="1347480"/>
            <a:chExt cx="386640" cy="388800"/>
          </a:xfrm>
        </p:grpSpPr>
        <p:sp>
          <p:nvSpPr>
            <p:cNvPr id="843" name="CustomShape 14"/>
            <p:cNvSpPr/>
            <p:nvPr/>
          </p:nvSpPr>
          <p:spPr>
            <a:xfrm>
              <a:off x="11591280" y="1347480"/>
              <a:ext cx="386640" cy="388800"/>
            </a:xfrm>
            <a:custGeom>
              <a:avLst/>
              <a:gdLst/>
              <a:ahLst/>
              <a:rect l="l" t="t" r="r" b="b"/>
              <a:pathLst>
                <a:path w="312" h="312">
                  <a:moveTo>
                    <a:pt x="156" y="0"/>
                  </a:moveTo>
                  <a:lnTo>
                    <a:pt x="0" y="156"/>
                  </a:lnTo>
                  <a:lnTo>
                    <a:pt x="156" y="312"/>
                  </a:lnTo>
                  <a:lnTo>
                    <a:pt x="312" y="156"/>
                  </a:lnTo>
                  <a:lnTo>
                    <a:pt x="156" y="0"/>
                  </a:lnTo>
                  <a:close/>
                </a:path>
              </a:pathLst>
            </a:custGeom>
            <a:solidFill>
              <a:srgbClr val="ff8080"/>
            </a:solidFill>
            <a:ln w="28440">
              <a:solidFill>
                <a:schemeClr val="tx1"/>
              </a:solidFill>
              <a:round/>
            </a:ln>
          </p:spPr>
          <p:style>
            <a:lnRef idx="0"/>
            <a:fillRef idx="0"/>
            <a:effectRef idx="0"/>
            <a:fontRef idx="minor"/>
          </p:style>
        </p:sp>
        <p:sp>
          <p:nvSpPr>
            <p:cNvPr id="844" name="CustomShape 15"/>
            <p:cNvSpPr/>
            <p:nvPr/>
          </p:nvSpPr>
          <p:spPr>
            <a:xfrm flipH="1" flipV="1">
              <a:off x="11714040" y="1467000"/>
              <a:ext cx="360" cy="166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45" name="CustomShape 16"/>
            <p:cNvSpPr/>
            <p:nvPr/>
          </p:nvSpPr>
          <p:spPr>
            <a:xfrm flipH="1" flipV="1" rot="59400">
              <a:off x="11754360" y="1422720"/>
              <a:ext cx="360" cy="211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46" name="CustomShape 17"/>
            <p:cNvSpPr/>
            <p:nvPr/>
          </p:nvSpPr>
          <p:spPr>
            <a:xfrm flipH="1" flipV="1">
              <a:off x="11844720" y="1467000"/>
              <a:ext cx="360" cy="16524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grpSp>
      <p:sp>
        <p:nvSpPr>
          <p:cNvPr id="847" name="CustomShape 18"/>
          <p:cNvSpPr/>
          <p:nvPr/>
        </p:nvSpPr>
        <p:spPr>
          <a:xfrm>
            <a:off x="11325960" y="1768680"/>
            <a:ext cx="915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900" spc="-1" strike="noStrike">
                <a:solidFill>
                  <a:srgbClr val="000000"/>
                </a:solidFill>
                <a:latin typeface="Arial"/>
                <a:ea typeface="DejaVu Sans"/>
              </a:rPr>
              <a:t>200.200.225.4</a:t>
            </a:r>
            <a:endParaRPr b="0" lang="en-US" sz="900" spc="-1" strike="noStrike">
              <a:latin typeface="Arial"/>
            </a:endParaRPr>
          </a:p>
          <a:p>
            <a:pPr>
              <a:lnSpc>
                <a:spcPct val="100000"/>
              </a:lnSpc>
            </a:pPr>
            <a:r>
              <a:rPr b="0" lang="en-US" sz="900" spc="-1" strike="noStrike">
                <a:solidFill>
                  <a:srgbClr val="000000"/>
                </a:solidFill>
                <a:latin typeface="Arial"/>
                <a:ea typeface="DejaVu Sans"/>
              </a:rPr>
              <a:t>200.200.225.5</a:t>
            </a:r>
            <a:endParaRPr b="0" lang="en-US" sz="900" spc="-1" strike="noStrike">
              <a:latin typeface="Arial"/>
            </a:endParaRPr>
          </a:p>
        </p:txBody>
      </p:sp>
      <p:sp>
        <p:nvSpPr>
          <p:cNvPr id="848" name="CustomShape 19"/>
          <p:cNvSpPr/>
          <p:nvPr/>
        </p:nvSpPr>
        <p:spPr>
          <a:xfrm>
            <a:off x="7057080" y="5392440"/>
            <a:ext cx="902880" cy="214200"/>
          </a:xfrm>
          <a:prstGeom prst="rect">
            <a:avLst/>
          </a:prstGeom>
          <a:solidFill>
            <a:srgbClr val="ff00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Swrort.i</a:t>
            </a:r>
            <a:endParaRPr b="0" lang="en-US" sz="800" spc="-1" strike="noStrike">
              <a:latin typeface="Arial"/>
            </a:endParaRPr>
          </a:p>
        </p:txBody>
      </p:sp>
      <p:sp>
        <p:nvSpPr>
          <p:cNvPr id="849" name="CustomShape 20"/>
          <p:cNvSpPr/>
          <p:nvPr/>
        </p:nvSpPr>
        <p:spPr>
          <a:xfrm>
            <a:off x="282816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PowerShell</a:t>
            </a:r>
            <a:endParaRPr b="0" lang="en-US" sz="800" spc="-1" strike="noStrike">
              <a:latin typeface="Arial"/>
            </a:endParaRPr>
          </a:p>
        </p:txBody>
      </p:sp>
      <p:sp>
        <p:nvSpPr>
          <p:cNvPr id="850" name="CustomShape 21"/>
          <p:cNvSpPr/>
          <p:nvPr/>
        </p:nvSpPr>
        <p:spPr>
          <a:xfrm>
            <a:off x="564588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PowerShell</a:t>
            </a:r>
            <a:endParaRPr b="0" lang="en-US" sz="800" spc="-1" strike="noStrike">
              <a:latin typeface="Arial"/>
            </a:endParaRPr>
          </a:p>
        </p:txBody>
      </p:sp>
      <p:sp>
        <p:nvSpPr>
          <p:cNvPr id="851" name="CustomShape 22"/>
          <p:cNvSpPr/>
          <p:nvPr/>
        </p:nvSpPr>
        <p:spPr>
          <a:xfrm>
            <a:off x="5641920" y="570168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Metasploit</a:t>
            </a:r>
            <a:endParaRPr b="0" lang="en-US" sz="800" spc="-1" strike="noStrike">
              <a:latin typeface="Arial"/>
            </a:endParaRPr>
          </a:p>
        </p:txBody>
      </p:sp>
      <p:sp>
        <p:nvSpPr>
          <p:cNvPr id="852" name="CustomShape 23"/>
          <p:cNvSpPr/>
          <p:nvPr/>
        </p:nvSpPr>
        <p:spPr>
          <a:xfrm>
            <a:off x="10471320" y="3395160"/>
            <a:ext cx="1449000" cy="1323720"/>
          </a:xfrm>
          <a:prstGeom prst="ellipse">
            <a:avLst/>
          </a:prstGeom>
          <a:noFill/>
          <a:ln w="38160">
            <a:solidFill>
              <a:srgbClr val="ff0000"/>
            </a:solidFill>
          </a:ln>
        </p:spPr>
        <p:style>
          <a:lnRef idx="2">
            <a:schemeClr val="accent1">
              <a:shade val="50000"/>
            </a:schemeClr>
          </a:lnRef>
          <a:fillRef idx="1">
            <a:schemeClr val="accent1"/>
          </a:fillRef>
          <a:effectRef idx="0">
            <a:schemeClr val="accent1"/>
          </a:effectRef>
          <a:fontRef idx="minor"/>
        </p:style>
      </p:sp>
      <p:pic>
        <p:nvPicPr>
          <p:cNvPr id="853" name="Picture 42" descr=""/>
          <p:cNvPicPr/>
          <p:nvPr/>
        </p:nvPicPr>
        <p:blipFill>
          <a:blip r:embed="rId2"/>
          <a:stretch/>
        </p:blipFill>
        <p:spPr>
          <a:xfrm>
            <a:off x="10680120" y="4182120"/>
            <a:ext cx="444240" cy="243720"/>
          </a:xfrm>
          <a:prstGeom prst="rect">
            <a:avLst/>
          </a:prstGeom>
          <a:ln>
            <a:noFill/>
          </a:ln>
        </p:spPr>
      </p:pic>
      <p:sp>
        <p:nvSpPr>
          <p:cNvPr id="854" name="CustomShape 24"/>
          <p:cNvSpPr/>
          <p:nvPr/>
        </p:nvSpPr>
        <p:spPr>
          <a:xfrm>
            <a:off x="23040" y="2095560"/>
            <a:ext cx="1069920" cy="1095120"/>
          </a:xfrm>
          <a:prstGeom prst="rect">
            <a:avLst/>
          </a:prstGeom>
          <a:solidFill>
            <a:schemeClr val="bg1"/>
          </a:solidFill>
          <a:ln>
            <a:solidFill>
              <a:schemeClr val="tx1"/>
            </a:solidFill>
          </a:ln>
        </p:spPr>
        <p:style>
          <a:lnRef idx="0"/>
          <a:fillRef idx="0"/>
          <a:effectRef idx="0"/>
          <a:fontRef idx="minor"/>
        </p:style>
        <p:txBody>
          <a:bodyPr lIns="90000" rIns="90000" tIns="45000" bIns="45000">
            <a:spAutoFit/>
          </a:bodyPr>
          <a:p>
            <a:pPr>
              <a:lnSpc>
                <a:spcPct val="100000"/>
              </a:lnSpc>
            </a:pPr>
            <a:r>
              <a:rPr b="0" lang="en-US" sz="1800" spc="-1" strike="noStrike" u="sng">
                <a:solidFill>
                  <a:srgbClr val="000000"/>
                </a:solidFill>
                <a:uFillTx/>
                <a:latin typeface="Arial"/>
                <a:ea typeface="DejaVu Sans"/>
              </a:rPr>
              <a:t>KEY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                 </a:t>
            </a:r>
            <a:r>
              <a:rPr b="0" lang="en-US" sz="1000" spc="-1" strike="noStrike">
                <a:solidFill>
                  <a:srgbClr val="000000"/>
                </a:solidFill>
                <a:latin typeface="Arial"/>
                <a:ea typeface="DejaVu Sans"/>
              </a:rPr>
              <a:t>Payload</a:t>
            </a:r>
            <a:endParaRPr b="0" lang="en-US" sz="1000" spc="-1" strike="noStrike">
              <a:latin typeface="Arial"/>
            </a:endParaRPr>
          </a:p>
          <a:p>
            <a:pPr>
              <a:lnSpc>
                <a:spcPct val="100000"/>
              </a:lnSpc>
            </a:pPr>
            <a:endParaRPr b="0" lang="en-US" sz="1000" spc="-1" strike="noStrike">
              <a:latin typeface="Arial"/>
            </a:endParaRPr>
          </a:p>
        </p:txBody>
      </p:sp>
      <p:pic>
        <p:nvPicPr>
          <p:cNvPr id="855" name="Picture 44" descr=""/>
          <p:cNvPicPr/>
          <p:nvPr/>
        </p:nvPicPr>
        <p:blipFill>
          <a:blip r:embed="rId3"/>
          <a:stretch/>
        </p:blipFill>
        <p:spPr>
          <a:xfrm>
            <a:off x="577800" y="2536920"/>
            <a:ext cx="408960" cy="243720"/>
          </a:xfrm>
          <a:prstGeom prst="rect">
            <a:avLst/>
          </a:prstGeom>
          <a:ln>
            <a:noFill/>
          </a:ln>
        </p:spPr>
      </p:pic>
      <p:sp>
        <p:nvSpPr>
          <p:cNvPr id="856" name="CustomShape 25"/>
          <p:cNvSpPr/>
          <p:nvPr/>
        </p:nvSpPr>
        <p:spPr>
          <a:xfrm>
            <a:off x="10058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857" name="CustomShape 26"/>
          <p:cNvSpPr/>
          <p:nvPr/>
        </p:nvSpPr>
        <p:spPr>
          <a:xfrm>
            <a:off x="2411640" y="4709520"/>
            <a:ext cx="1712160" cy="62136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858" name="CustomShape 27"/>
          <p:cNvSpPr/>
          <p:nvPr/>
        </p:nvSpPr>
        <p:spPr>
          <a:xfrm>
            <a:off x="38178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859" name="CustomShape 28"/>
          <p:cNvSpPr/>
          <p:nvPr/>
        </p:nvSpPr>
        <p:spPr>
          <a:xfrm>
            <a:off x="52236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860" name="CustomShape 29"/>
          <p:cNvSpPr/>
          <p:nvPr/>
        </p:nvSpPr>
        <p:spPr>
          <a:xfrm>
            <a:off x="66294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861" name="CustomShape 30"/>
          <p:cNvSpPr/>
          <p:nvPr/>
        </p:nvSpPr>
        <p:spPr>
          <a:xfrm>
            <a:off x="80348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862" name="CustomShape 31"/>
          <p:cNvSpPr/>
          <p:nvPr/>
        </p:nvSpPr>
        <p:spPr>
          <a:xfrm>
            <a:off x="943956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863" name="CustomShape 32"/>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864" name="CustomShape 33"/>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865" name="CustomShape 34"/>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866" name="" descr=""/>
          <p:cNvPicPr/>
          <p:nvPr/>
        </p:nvPicPr>
        <p:blipFill>
          <a:blip r:embed="rId1"/>
          <a:srcRect l="1332" t="3957" r="2671" b="3245"/>
          <a:stretch/>
        </p:blipFill>
        <p:spPr>
          <a:xfrm>
            <a:off x="1150200" y="914760"/>
            <a:ext cx="6579000" cy="3790440"/>
          </a:xfrm>
          <a:prstGeom prst="rect">
            <a:avLst/>
          </a:prstGeom>
          <a:ln>
            <a:noFill/>
          </a:ln>
        </p:spPr>
      </p:pic>
      <p:sp>
        <p:nvSpPr>
          <p:cNvPr id="867" name="CustomShape 1"/>
          <p:cNvSpPr/>
          <p:nvPr/>
        </p:nvSpPr>
        <p:spPr>
          <a:xfrm>
            <a:off x="1582920" y="227160"/>
            <a:ext cx="9020520" cy="5378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Indicators of Compromise</a:t>
            </a:r>
            <a:endParaRPr b="0" lang="en-US" sz="3600" spc="-1" strike="noStrike">
              <a:latin typeface="Arial"/>
            </a:endParaRPr>
          </a:p>
        </p:txBody>
      </p:sp>
      <p:sp>
        <p:nvSpPr>
          <p:cNvPr id="868" name="CustomShape 2"/>
          <p:cNvSpPr/>
          <p:nvPr/>
        </p:nvSpPr>
        <p:spPr>
          <a:xfrm>
            <a:off x="141084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Scanning</a:t>
            </a:r>
            <a:endParaRPr b="0" lang="en-US" sz="800" spc="-1" strike="noStrike">
              <a:latin typeface="Arial"/>
            </a:endParaRPr>
          </a:p>
        </p:txBody>
      </p:sp>
      <p:sp>
        <p:nvSpPr>
          <p:cNvPr id="869" name="CustomShape 3"/>
          <p:cNvSpPr/>
          <p:nvPr/>
        </p:nvSpPr>
        <p:spPr>
          <a:xfrm>
            <a:off x="7748640" y="1544760"/>
            <a:ext cx="3294720" cy="1931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0000"/>
                </a:solidFill>
                <a:latin typeface="Arial"/>
                <a:ea typeface="DejaVu Sans"/>
              </a:rPr>
              <a:t>Evidence </a:t>
            </a:r>
            <a:endParaRPr b="0" lang="en-US" sz="1100" spc="-1" strike="noStrike">
              <a:latin typeface="Arial"/>
            </a:endParaRPr>
          </a:p>
          <a:p>
            <a:pPr marL="171360" indent="-165960">
              <a:lnSpc>
                <a:spcPct val="100000"/>
              </a:lnSpc>
              <a:buClr>
                <a:srgbClr val="000000"/>
              </a:buClr>
              <a:buFont typeface="Arial"/>
              <a:buChar char="•"/>
            </a:pPr>
            <a:r>
              <a:rPr b="0" lang="en-US" sz="1100" spc="-1" strike="noStrike">
                <a:solidFill>
                  <a:srgbClr val="000000"/>
                </a:solidFill>
                <a:latin typeface="Arial"/>
                <a:ea typeface="DejaVu Sans"/>
              </a:rPr>
              <a:t>All direct communication with the compromised hosts and the external IPs used HTTP through our proxy </a:t>
            </a:r>
            <a:endParaRPr b="0" lang="en-US" sz="1100" spc="-1" strike="noStrike">
              <a:latin typeface="Arial"/>
            </a:endParaRPr>
          </a:p>
          <a:p>
            <a:pPr lvl="1" marL="628560" indent="-165960">
              <a:lnSpc>
                <a:spcPct val="100000"/>
              </a:lnSpc>
              <a:buClr>
                <a:srgbClr val="000000"/>
              </a:buClr>
              <a:buFont typeface="Arial"/>
              <a:buChar char="•"/>
            </a:pPr>
            <a:r>
              <a:rPr b="0" lang="en-US" sz="1100" spc="-1" strike="noStrike">
                <a:solidFill>
                  <a:srgbClr val="000000"/>
                </a:solidFill>
                <a:latin typeface="Arial"/>
                <a:ea typeface="DejaVu Sans"/>
              </a:rPr>
              <a:t>Initial C2 and actions</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lnSpc>
                <a:spcPct val="100000"/>
              </a:lnSpc>
            </a:pPr>
            <a:r>
              <a:rPr b="1" lang="en-US" sz="1100" spc="-1" strike="noStrike">
                <a:solidFill>
                  <a:srgbClr val="000000"/>
                </a:solidFill>
                <a:latin typeface="Arial"/>
                <a:ea typeface="DejaVu Sans"/>
              </a:rPr>
              <a:t>Possible C2</a:t>
            </a:r>
            <a:endParaRPr b="0" lang="en-US" sz="1100" spc="-1" strike="noStrike">
              <a:latin typeface="Arial"/>
            </a:endParaRPr>
          </a:p>
          <a:p>
            <a:pPr marL="171360" indent="-165960">
              <a:lnSpc>
                <a:spcPct val="100000"/>
              </a:lnSpc>
              <a:buClr>
                <a:srgbClr val="000000"/>
              </a:buClr>
              <a:buFont typeface="Arial"/>
              <a:buChar char="•"/>
            </a:pPr>
            <a:r>
              <a:rPr b="0" lang="en-US" sz="1100" spc="-1" strike="noStrike">
                <a:solidFill>
                  <a:srgbClr val="000000"/>
                </a:solidFill>
                <a:latin typeface="Arial"/>
                <a:ea typeface="DejaVu Sans"/>
              </a:rPr>
              <a:t>Periodic DNS queries to NXDOMAIN originating from compromised hosts</a:t>
            </a:r>
            <a:endParaRPr b="0" lang="en-US" sz="1100" spc="-1" strike="noStrike">
              <a:latin typeface="Arial"/>
            </a:endParaRPr>
          </a:p>
          <a:p>
            <a:pPr lvl="1" marL="628560" indent="-165960">
              <a:lnSpc>
                <a:spcPct val="100000"/>
              </a:lnSpc>
              <a:buClr>
                <a:srgbClr val="000000"/>
              </a:buClr>
              <a:buFont typeface="Arial"/>
              <a:buChar char="•"/>
            </a:pPr>
            <a:r>
              <a:rPr b="0" lang="en-US" sz="1100" spc="-1" strike="noStrike">
                <a:solidFill>
                  <a:srgbClr val="000000"/>
                </a:solidFill>
                <a:latin typeface="Arial"/>
                <a:ea typeface="DejaVu Sans"/>
              </a:rPr>
              <a:t>Ex. Cmnyrjkw.sanbox.lan</a:t>
            </a:r>
            <a:endParaRPr b="0" lang="en-US" sz="1100" spc="-1" strike="noStrike">
              <a:latin typeface="Arial"/>
            </a:endParaRPr>
          </a:p>
        </p:txBody>
      </p:sp>
      <p:grpSp>
        <p:nvGrpSpPr>
          <p:cNvPr id="870" name="Group 4"/>
          <p:cNvGrpSpPr/>
          <p:nvPr/>
        </p:nvGrpSpPr>
        <p:grpSpPr>
          <a:xfrm>
            <a:off x="11339280" y="1347480"/>
            <a:ext cx="386640" cy="388800"/>
            <a:chOff x="11339280" y="1347480"/>
            <a:chExt cx="386640" cy="388800"/>
          </a:xfrm>
        </p:grpSpPr>
        <p:sp>
          <p:nvSpPr>
            <p:cNvPr id="871" name="CustomShape 5"/>
            <p:cNvSpPr/>
            <p:nvPr/>
          </p:nvSpPr>
          <p:spPr>
            <a:xfrm>
              <a:off x="11339280" y="1347480"/>
              <a:ext cx="386640" cy="388800"/>
            </a:xfrm>
            <a:custGeom>
              <a:avLst/>
              <a:gdLst/>
              <a:ahLst/>
              <a:rect l="l" t="t" r="r" b="b"/>
              <a:pathLst>
                <a:path w="312" h="312">
                  <a:moveTo>
                    <a:pt x="156" y="0"/>
                  </a:moveTo>
                  <a:lnTo>
                    <a:pt x="0" y="156"/>
                  </a:lnTo>
                  <a:lnTo>
                    <a:pt x="156" y="312"/>
                  </a:lnTo>
                  <a:lnTo>
                    <a:pt x="312" y="156"/>
                  </a:lnTo>
                  <a:lnTo>
                    <a:pt x="156" y="0"/>
                  </a:lnTo>
                  <a:close/>
                </a:path>
              </a:pathLst>
            </a:custGeom>
            <a:solidFill>
              <a:srgbClr val="ff8080"/>
            </a:solidFill>
            <a:ln cap="rnd" w="28440">
              <a:solidFill>
                <a:schemeClr val="tx1"/>
              </a:solidFill>
              <a:prstDash val="sysDash"/>
              <a:round/>
            </a:ln>
          </p:spPr>
          <p:style>
            <a:lnRef idx="0"/>
            <a:fillRef idx="0"/>
            <a:effectRef idx="0"/>
            <a:fontRef idx="minor"/>
          </p:style>
        </p:sp>
        <p:sp>
          <p:nvSpPr>
            <p:cNvPr id="872" name="CustomShape 6"/>
            <p:cNvSpPr/>
            <p:nvPr/>
          </p:nvSpPr>
          <p:spPr>
            <a:xfrm flipH="1" flipV="1">
              <a:off x="11462040" y="1467000"/>
              <a:ext cx="360" cy="166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73" name="CustomShape 7"/>
            <p:cNvSpPr/>
            <p:nvPr/>
          </p:nvSpPr>
          <p:spPr>
            <a:xfrm flipH="1" flipV="1" rot="59400">
              <a:off x="11502360" y="1422720"/>
              <a:ext cx="360" cy="211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74" name="CustomShape 8"/>
            <p:cNvSpPr/>
            <p:nvPr/>
          </p:nvSpPr>
          <p:spPr>
            <a:xfrm flipH="1" flipV="1">
              <a:off x="11592720" y="1467000"/>
              <a:ext cx="360" cy="16524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grpSp>
      <p:sp>
        <p:nvSpPr>
          <p:cNvPr id="875" name="CustomShape 9"/>
          <p:cNvSpPr/>
          <p:nvPr/>
        </p:nvSpPr>
        <p:spPr>
          <a:xfrm>
            <a:off x="11073960" y="1768680"/>
            <a:ext cx="915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900" spc="-1" strike="noStrike">
                <a:solidFill>
                  <a:srgbClr val="000000"/>
                </a:solidFill>
                <a:latin typeface="Arial"/>
                <a:ea typeface="DejaVu Sans"/>
              </a:rPr>
              <a:t>200.200.225.4</a:t>
            </a:r>
            <a:endParaRPr b="0" lang="en-US" sz="900" spc="-1" strike="noStrike">
              <a:latin typeface="Arial"/>
            </a:endParaRPr>
          </a:p>
          <a:p>
            <a:pPr>
              <a:lnSpc>
                <a:spcPct val="100000"/>
              </a:lnSpc>
            </a:pPr>
            <a:r>
              <a:rPr b="0" lang="en-US" sz="900" spc="-1" strike="noStrike">
                <a:solidFill>
                  <a:srgbClr val="000000"/>
                </a:solidFill>
                <a:latin typeface="Arial"/>
                <a:ea typeface="DejaVu Sans"/>
              </a:rPr>
              <a:t>200.200.225.5</a:t>
            </a:r>
            <a:endParaRPr b="0" lang="en-US" sz="900" spc="-1" strike="noStrike">
              <a:latin typeface="Arial"/>
            </a:endParaRPr>
          </a:p>
        </p:txBody>
      </p:sp>
      <p:sp>
        <p:nvSpPr>
          <p:cNvPr id="876" name="CustomShape 10"/>
          <p:cNvSpPr/>
          <p:nvPr/>
        </p:nvSpPr>
        <p:spPr>
          <a:xfrm>
            <a:off x="423720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Wateringhole</a:t>
            </a:r>
            <a:endParaRPr b="0" lang="en-US" sz="800" spc="-1" strike="noStrike">
              <a:latin typeface="Arial"/>
            </a:endParaRPr>
          </a:p>
        </p:txBody>
      </p:sp>
      <p:sp>
        <p:nvSpPr>
          <p:cNvPr id="877" name="CustomShape 11"/>
          <p:cNvSpPr/>
          <p:nvPr/>
        </p:nvSpPr>
        <p:spPr>
          <a:xfrm>
            <a:off x="4237200" y="56822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Spear-phishing</a:t>
            </a:r>
            <a:endParaRPr b="0" lang="en-US" sz="800" spc="-1" strike="noStrike">
              <a:latin typeface="Arial"/>
            </a:endParaRPr>
          </a:p>
        </p:txBody>
      </p:sp>
      <p:sp>
        <p:nvSpPr>
          <p:cNvPr id="878" name="CustomShape 12"/>
          <p:cNvSpPr/>
          <p:nvPr/>
        </p:nvSpPr>
        <p:spPr>
          <a:xfrm>
            <a:off x="4237200" y="594648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Drive-by-download</a:t>
            </a:r>
            <a:endParaRPr b="0" lang="en-US" sz="800" spc="-1" strike="noStrike">
              <a:latin typeface="Arial"/>
            </a:endParaRPr>
          </a:p>
        </p:txBody>
      </p:sp>
      <p:grpSp>
        <p:nvGrpSpPr>
          <p:cNvPr id="879" name="Group 13"/>
          <p:cNvGrpSpPr/>
          <p:nvPr/>
        </p:nvGrpSpPr>
        <p:grpSpPr>
          <a:xfrm>
            <a:off x="11339280" y="1347480"/>
            <a:ext cx="386640" cy="388800"/>
            <a:chOff x="11339280" y="1347480"/>
            <a:chExt cx="386640" cy="388800"/>
          </a:xfrm>
        </p:grpSpPr>
        <p:sp>
          <p:nvSpPr>
            <p:cNvPr id="880" name="CustomShape 14"/>
            <p:cNvSpPr/>
            <p:nvPr/>
          </p:nvSpPr>
          <p:spPr>
            <a:xfrm>
              <a:off x="11339280" y="1347480"/>
              <a:ext cx="386640" cy="388800"/>
            </a:xfrm>
            <a:custGeom>
              <a:avLst/>
              <a:gdLst/>
              <a:ahLst/>
              <a:rect l="l" t="t" r="r" b="b"/>
              <a:pathLst>
                <a:path w="312" h="312">
                  <a:moveTo>
                    <a:pt x="156" y="0"/>
                  </a:moveTo>
                  <a:lnTo>
                    <a:pt x="0" y="156"/>
                  </a:lnTo>
                  <a:lnTo>
                    <a:pt x="156" y="312"/>
                  </a:lnTo>
                  <a:lnTo>
                    <a:pt x="312" y="156"/>
                  </a:lnTo>
                  <a:lnTo>
                    <a:pt x="156" y="0"/>
                  </a:lnTo>
                  <a:close/>
                </a:path>
              </a:pathLst>
            </a:custGeom>
            <a:solidFill>
              <a:srgbClr val="ff8080"/>
            </a:solidFill>
            <a:ln w="28440">
              <a:solidFill>
                <a:schemeClr val="tx1"/>
              </a:solidFill>
              <a:round/>
            </a:ln>
          </p:spPr>
          <p:style>
            <a:lnRef idx="0"/>
            <a:fillRef idx="0"/>
            <a:effectRef idx="0"/>
            <a:fontRef idx="minor"/>
          </p:style>
        </p:sp>
        <p:sp>
          <p:nvSpPr>
            <p:cNvPr id="881" name="CustomShape 15"/>
            <p:cNvSpPr/>
            <p:nvPr/>
          </p:nvSpPr>
          <p:spPr>
            <a:xfrm flipH="1" flipV="1">
              <a:off x="11462040" y="1467000"/>
              <a:ext cx="360" cy="166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82" name="CustomShape 16"/>
            <p:cNvSpPr/>
            <p:nvPr/>
          </p:nvSpPr>
          <p:spPr>
            <a:xfrm flipH="1" flipV="1" rot="59400">
              <a:off x="11502360" y="1422720"/>
              <a:ext cx="360" cy="211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883" name="CustomShape 17"/>
            <p:cNvSpPr/>
            <p:nvPr/>
          </p:nvSpPr>
          <p:spPr>
            <a:xfrm flipH="1" flipV="1">
              <a:off x="11592720" y="1467000"/>
              <a:ext cx="360" cy="16524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grpSp>
      <p:sp>
        <p:nvSpPr>
          <p:cNvPr id="884" name="CustomShape 18"/>
          <p:cNvSpPr/>
          <p:nvPr/>
        </p:nvSpPr>
        <p:spPr>
          <a:xfrm>
            <a:off x="11073960" y="1768680"/>
            <a:ext cx="915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900" spc="-1" strike="noStrike">
                <a:solidFill>
                  <a:srgbClr val="000000"/>
                </a:solidFill>
                <a:latin typeface="Arial"/>
                <a:ea typeface="DejaVu Sans"/>
              </a:rPr>
              <a:t>200.200.225.4</a:t>
            </a:r>
            <a:endParaRPr b="0" lang="en-US" sz="900" spc="-1" strike="noStrike">
              <a:latin typeface="Arial"/>
            </a:endParaRPr>
          </a:p>
          <a:p>
            <a:pPr>
              <a:lnSpc>
                <a:spcPct val="100000"/>
              </a:lnSpc>
            </a:pPr>
            <a:r>
              <a:rPr b="0" lang="en-US" sz="900" spc="-1" strike="noStrike">
                <a:solidFill>
                  <a:srgbClr val="000000"/>
                </a:solidFill>
                <a:latin typeface="Arial"/>
                <a:ea typeface="DejaVu Sans"/>
              </a:rPr>
              <a:t>200.200.225.5</a:t>
            </a:r>
            <a:endParaRPr b="0" lang="en-US" sz="900" spc="-1" strike="noStrike">
              <a:latin typeface="Arial"/>
            </a:endParaRPr>
          </a:p>
        </p:txBody>
      </p:sp>
      <p:sp>
        <p:nvSpPr>
          <p:cNvPr id="885" name="CustomShape 19"/>
          <p:cNvSpPr/>
          <p:nvPr/>
        </p:nvSpPr>
        <p:spPr>
          <a:xfrm>
            <a:off x="8463960" y="5701680"/>
            <a:ext cx="902880" cy="214200"/>
          </a:xfrm>
          <a:prstGeom prst="rect">
            <a:avLst/>
          </a:prstGeom>
          <a:solidFill>
            <a:srgbClr val="ff00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DNS</a:t>
            </a:r>
            <a:endParaRPr b="0" lang="en-US" sz="800" spc="-1" strike="noStrike">
              <a:latin typeface="Arial"/>
            </a:endParaRPr>
          </a:p>
        </p:txBody>
      </p:sp>
      <p:sp>
        <p:nvSpPr>
          <p:cNvPr id="886" name="CustomShape 20"/>
          <p:cNvSpPr/>
          <p:nvPr/>
        </p:nvSpPr>
        <p:spPr>
          <a:xfrm>
            <a:off x="11521440" y="3474720"/>
            <a:ext cx="524880" cy="506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887" name="CustomShape 21"/>
          <p:cNvSpPr/>
          <p:nvPr/>
        </p:nvSpPr>
        <p:spPr>
          <a:xfrm flipV="1">
            <a:off x="11174400" y="2811600"/>
            <a:ext cx="708120" cy="1159920"/>
          </a:xfrm>
          <a:custGeom>
            <a:avLst/>
            <a:gdLst/>
            <a:ahLst/>
            <a:rect l="l" t="t" r="r" b="b"/>
            <a:pathLst>
              <a:path w="21600" h="21600">
                <a:moveTo>
                  <a:pt x="0" y="0"/>
                </a:moveTo>
                <a:lnTo>
                  <a:pt x="21600" y="21600"/>
                </a:lnTo>
              </a:path>
            </a:pathLst>
          </a:custGeom>
          <a:noFill/>
          <a:ln w="47520">
            <a:solidFill>
              <a:srgbClr val="ff0000"/>
            </a:solidFill>
            <a:tailEnd len="med" type="triangle" w="med"/>
          </a:ln>
        </p:spPr>
        <p:style>
          <a:lnRef idx="1">
            <a:schemeClr val="accent1"/>
          </a:lnRef>
          <a:fillRef idx="0">
            <a:schemeClr val="accent1"/>
          </a:fillRef>
          <a:effectRef idx="0">
            <a:schemeClr val="accent1"/>
          </a:effectRef>
          <a:fontRef idx="minor"/>
        </p:style>
      </p:sp>
      <p:sp>
        <p:nvSpPr>
          <p:cNvPr id="888" name="CustomShape 22"/>
          <p:cNvSpPr/>
          <p:nvPr/>
        </p:nvSpPr>
        <p:spPr>
          <a:xfrm flipH="1" flipV="1">
            <a:off x="9322200" y="3737520"/>
            <a:ext cx="2603520" cy="1800"/>
          </a:xfrm>
          <a:custGeom>
            <a:avLst/>
            <a:gdLst/>
            <a:ahLst/>
            <a:rect l="l" t="t" r="r" b="b"/>
            <a:pathLst>
              <a:path w="21600" h="21600">
                <a:moveTo>
                  <a:pt x="0" y="0"/>
                </a:moveTo>
                <a:lnTo>
                  <a:pt x="21600" y="21600"/>
                </a:lnTo>
              </a:path>
            </a:pathLst>
          </a:custGeom>
          <a:noFill/>
          <a:ln w="47520">
            <a:solidFill>
              <a:srgbClr val="ff0000"/>
            </a:solidFill>
            <a:tailEnd len="med" type="triangle" w="med"/>
          </a:ln>
        </p:spPr>
        <p:style>
          <a:lnRef idx="1">
            <a:schemeClr val="accent1"/>
          </a:lnRef>
          <a:fillRef idx="0">
            <a:schemeClr val="accent1"/>
          </a:fillRef>
          <a:effectRef idx="0">
            <a:schemeClr val="accent1"/>
          </a:effectRef>
          <a:fontRef idx="minor"/>
        </p:style>
      </p:sp>
      <p:sp>
        <p:nvSpPr>
          <p:cNvPr id="889" name="CustomShape 23"/>
          <p:cNvSpPr/>
          <p:nvPr/>
        </p:nvSpPr>
        <p:spPr>
          <a:xfrm flipV="1">
            <a:off x="11064240" y="2829600"/>
            <a:ext cx="360" cy="1189800"/>
          </a:xfrm>
          <a:custGeom>
            <a:avLst/>
            <a:gdLst/>
            <a:ahLst/>
            <a:rect l="l" t="t" r="r" b="b"/>
            <a:pathLst>
              <a:path w="21600" h="21600">
                <a:moveTo>
                  <a:pt x="0" y="0"/>
                </a:moveTo>
                <a:lnTo>
                  <a:pt x="21600" y="21600"/>
                </a:lnTo>
              </a:path>
            </a:pathLst>
          </a:custGeom>
          <a:noFill/>
          <a:ln w="47520">
            <a:solidFill>
              <a:srgbClr val="ff0000"/>
            </a:solidFill>
            <a:tailEnd len="med" type="triangle" w="med"/>
          </a:ln>
        </p:spPr>
        <p:style>
          <a:lnRef idx="1">
            <a:schemeClr val="accent1"/>
          </a:lnRef>
          <a:fillRef idx="0">
            <a:schemeClr val="accent1"/>
          </a:fillRef>
          <a:effectRef idx="0">
            <a:schemeClr val="accent1"/>
          </a:effectRef>
          <a:fontRef idx="minor"/>
        </p:style>
      </p:sp>
      <p:sp>
        <p:nvSpPr>
          <p:cNvPr id="890" name="CustomShape 24"/>
          <p:cNvSpPr/>
          <p:nvPr/>
        </p:nvSpPr>
        <p:spPr>
          <a:xfrm>
            <a:off x="282816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PowerShell</a:t>
            </a:r>
            <a:endParaRPr b="0" lang="en-US" sz="800" spc="-1" strike="noStrike">
              <a:latin typeface="Arial"/>
            </a:endParaRPr>
          </a:p>
        </p:txBody>
      </p:sp>
      <p:sp>
        <p:nvSpPr>
          <p:cNvPr id="891" name="CustomShape 25"/>
          <p:cNvSpPr/>
          <p:nvPr/>
        </p:nvSpPr>
        <p:spPr>
          <a:xfrm>
            <a:off x="564588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PowerShell</a:t>
            </a:r>
            <a:endParaRPr b="0" lang="en-US" sz="800" spc="-1" strike="noStrike">
              <a:latin typeface="Arial"/>
            </a:endParaRPr>
          </a:p>
        </p:txBody>
      </p:sp>
      <p:sp>
        <p:nvSpPr>
          <p:cNvPr id="892" name="CustomShape 26"/>
          <p:cNvSpPr/>
          <p:nvPr/>
        </p:nvSpPr>
        <p:spPr>
          <a:xfrm>
            <a:off x="5641920" y="570168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Metasploit</a:t>
            </a:r>
            <a:endParaRPr b="0" lang="en-US" sz="800" spc="-1" strike="noStrike">
              <a:latin typeface="Arial"/>
            </a:endParaRPr>
          </a:p>
        </p:txBody>
      </p:sp>
      <p:sp>
        <p:nvSpPr>
          <p:cNvPr id="893" name="CustomShape 27"/>
          <p:cNvSpPr/>
          <p:nvPr/>
        </p:nvSpPr>
        <p:spPr>
          <a:xfrm>
            <a:off x="705708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Swrort.i</a:t>
            </a:r>
            <a:endParaRPr b="0" lang="en-US" sz="800" spc="-1" strike="noStrike">
              <a:latin typeface="Arial"/>
            </a:endParaRPr>
          </a:p>
        </p:txBody>
      </p:sp>
      <p:sp>
        <p:nvSpPr>
          <p:cNvPr id="894" name="CustomShape 28"/>
          <p:cNvSpPr/>
          <p:nvPr/>
        </p:nvSpPr>
        <p:spPr>
          <a:xfrm>
            <a:off x="8463960" y="5392440"/>
            <a:ext cx="902880" cy="214200"/>
          </a:xfrm>
          <a:prstGeom prst="rect">
            <a:avLst/>
          </a:prstGeom>
          <a:solidFill>
            <a:srgbClr val="ff00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HTTP</a:t>
            </a:r>
            <a:endParaRPr b="0" lang="en-US" sz="800" spc="-1" strike="noStrike">
              <a:latin typeface="Arial"/>
            </a:endParaRPr>
          </a:p>
        </p:txBody>
      </p:sp>
      <p:sp>
        <p:nvSpPr>
          <p:cNvPr id="895" name="CustomShape 29"/>
          <p:cNvSpPr/>
          <p:nvPr/>
        </p:nvSpPr>
        <p:spPr>
          <a:xfrm flipH="1" flipV="1">
            <a:off x="10620000" y="3373200"/>
            <a:ext cx="1166040" cy="360"/>
          </a:xfrm>
          <a:custGeom>
            <a:avLst/>
            <a:gdLst/>
            <a:ahLst/>
            <a:rect l="l" t="t" r="r" b="b"/>
            <a:pathLst>
              <a:path w="21600" h="21600">
                <a:moveTo>
                  <a:pt x="0" y="0"/>
                </a:moveTo>
                <a:lnTo>
                  <a:pt x="21600" y="21600"/>
                </a:lnTo>
              </a:path>
            </a:pathLst>
          </a:custGeom>
          <a:noFill/>
          <a:ln w="47520">
            <a:solidFill>
              <a:srgbClr val="ff0000"/>
            </a:solidFill>
            <a:tailEnd len="med" type="triangle" w="med"/>
          </a:ln>
        </p:spPr>
        <p:style>
          <a:lnRef idx="1">
            <a:schemeClr val="accent1"/>
          </a:lnRef>
          <a:fillRef idx="0">
            <a:schemeClr val="accent1"/>
          </a:fillRef>
          <a:effectRef idx="0">
            <a:schemeClr val="accent1"/>
          </a:effectRef>
          <a:fontRef idx="minor"/>
        </p:style>
      </p:sp>
      <p:sp>
        <p:nvSpPr>
          <p:cNvPr id="896" name="CustomShape 30"/>
          <p:cNvSpPr/>
          <p:nvPr/>
        </p:nvSpPr>
        <p:spPr>
          <a:xfrm flipV="1">
            <a:off x="9509400" y="2545200"/>
            <a:ext cx="2464560" cy="360"/>
          </a:xfrm>
          <a:custGeom>
            <a:avLst/>
            <a:gdLst/>
            <a:ahLst/>
            <a:rect l="l" t="t" r="r" b="b"/>
            <a:pathLst>
              <a:path w="21600" h="21600">
                <a:moveTo>
                  <a:pt x="0" y="0"/>
                </a:moveTo>
                <a:lnTo>
                  <a:pt x="21600" y="21600"/>
                </a:lnTo>
              </a:path>
            </a:pathLst>
          </a:custGeom>
          <a:noFill/>
          <a:ln w="47520">
            <a:solidFill>
              <a:srgbClr val="ff0000"/>
            </a:solidFill>
            <a:tailEnd len="med" type="triangle" w="med"/>
          </a:ln>
        </p:spPr>
        <p:style>
          <a:lnRef idx="1">
            <a:schemeClr val="accent1"/>
          </a:lnRef>
          <a:fillRef idx="0">
            <a:schemeClr val="accent1"/>
          </a:fillRef>
          <a:effectRef idx="0">
            <a:schemeClr val="accent1"/>
          </a:effectRef>
          <a:fontRef idx="minor"/>
        </p:style>
      </p:sp>
      <p:sp>
        <p:nvSpPr>
          <p:cNvPr id="897" name="CustomShape 31"/>
          <p:cNvSpPr/>
          <p:nvPr/>
        </p:nvSpPr>
        <p:spPr>
          <a:xfrm flipH="1" flipV="1">
            <a:off x="10128240" y="4029480"/>
            <a:ext cx="1932480" cy="221400"/>
          </a:xfrm>
          <a:custGeom>
            <a:avLst/>
            <a:gdLst/>
            <a:ahLst/>
            <a:rect l="l" t="t" r="r" b="b"/>
            <a:pathLst>
              <a:path w="21600" h="21600">
                <a:moveTo>
                  <a:pt x="0" y="0"/>
                </a:moveTo>
                <a:lnTo>
                  <a:pt x="21600" y="21600"/>
                </a:lnTo>
              </a:path>
            </a:pathLst>
          </a:custGeom>
          <a:noFill/>
          <a:ln w="47520">
            <a:solidFill>
              <a:srgbClr val="ff0000"/>
            </a:solidFill>
            <a:prstDash val="sysDash"/>
            <a:tailEnd len="med" type="triangle" w="med"/>
          </a:ln>
        </p:spPr>
        <p:style>
          <a:lnRef idx="1">
            <a:schemeClr val="accent1"/>
          </a:lnRef>
          <a:fillRef idx="0">
            <a:schemeClr val="accent1"/>
          </a:fillRef>
          <a:effectRef idx="0">
            <a:schemeClr val="accent1"/>
          </a:effectRef>
          <a:fontRef idx="minor"/>
        </p:style>
      </p:sp>
      <p:sp>
        <p:nvSpPr>
          <p:cNvPr id="898" name="CustomShape 32"/>
          <p:cNvSpPr/>
          <p:nvPr/>
        </p:nvSpPr>
        <p:spPr>
          <a:xfrm>
            <a:off x="10241280" y="4260600"/>
            <a:ext cx="1880280" cy="215280"/>
          </a:xfrm>
          <a:custGeom>
            <a:avLst/>
            <a:gdLst/>
            <a:ahLst/>
            <a:rect l="l" t="t" r="r" b="b"/>
            <a:pathLst>
              <a:path w="21600" h="21600">
                <a:moveTo>
                  <a:pt x="0" y="0"/>
                </a:moveTo>
                <a:lnTo>
                  <a:pt x="21600" y="21600"/>
                </a:lnTo>
              </a:path>
            </a:pathLst>
          </a:custGeom>
          <a:noFill/>
          <a:ln w="47520">
            <a:solidFill>
              <a:srgbClr val="ff0000"/>
            </a:solidFill>
            <a:prstDash val="sysDash"/>
            <a:tailEnd len="med" type="triangle" w="med"/>
          </a:ln>
        </p:spPr>
        <p:style>
          <a:lnRef idx="1">
            <a:schemeClr val="accent1"/>
          </a:lnRef>
          <a:fillRef idx="0">
            <a:schemeClr val="accent1"/>
          </a:fillRef>
          <a:effectRef idx="0">
            <a:schemeClr val="accent1"/>
          </a:effectRef>
          <a:fontRef idx="minor"/>
        </p:style>
      </p:sp>
      <p:sp>
        <p:nvSpPr>
          <p:cNvPr id="899" name="CustomShape 33"/>
          <p:cNvSpPr/>
          <p:nvPr/>
        </p:nvSpPr>
        <p:spPr>
          <a:xfrm>
            <a:off x="10058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900" name="CustomShape 34"/>
          <p:cNvSpPr/>
          <p:nvPr/>
        </p:nvSpPr>
        <p:spPr>
          <a:xfrm>
            <a:off x="2411640" y="4709520"/>
            <a:ext cx="1712160" cy="62136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901" name="CustomShape 35"/>
          <p:cNvSpPr/>
          <p:nvPr/>
        </p:nvSpPr>
        <p:spPr>
          <a:xfrm>
            <a:off x="38178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902" name="CustomShape 36"/>
          <p:cNvSpPr/>
          <p:nvPr/>
        </p:nvSpPr>
        <p:spPr>
          <a:xfrm>
            <a:off x="52236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903" name="CustomShape 37"/>
          <p:cNvSpPr/>
          <p:nvPr/>
        </p:nvSpPr>
        <p:spPr>
          <a:xfrm>
            <a:off x="66294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904" name="CustomShape 38"/>
          <p:cNvSpPr/>
          <p:nvPr/>
        </p:nvSpPr>
        <p:spPr>
          <a:xfrm>
            <a:off x="80348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905" name="CustomShape 39"/>
          <p:cNvSpPr/>
          <p:nvPr/>
        </p:nvSpPr>
        <p:spPr>
          <a:xfrm>
            <a:off x="943956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906" name="CustomShape 40"/>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907" name="CustomShape 41"/>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908" name="CustomShape 42"/>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909" name="" descr=""/>
          <p:cNvPicPr/>
          <p:nvPr/>
        </p:nvPicPr>
        <p:blipFill>
          <a:blip r:embed="rId1"/>
          <a:srcRect l="1332" t="3957" r="2671" b="3245"/>
          <a:stretch/>
        </p:blipFill>
        <p:spPr>
          <a:xfrm>
            <a:off x="1150200" y="914760"/>
            <a:ext cx="6579000" cy="3790440"/>
          </a:xfrm>
          <a:prstGeom prst="rect">
            <a:avLst/>
          </a:prstGeom>
          <a:ln>
            <a:noFill/>
          </a:ln>
        </p:spPr>
      </p:pic>
      <p:sp>
        <p:nvSpPr>
          <p:cNvPr id="910" name="CustomShape 1"/>
          <p:cNvSpPr/>
          <p:nvPr/>
        </p:nvSpPr>
        <p:spPr>
          <a:xfrm>
            <a:off x="1582920" y="227160"/>
            <a:ext cx="9020520" cy="5378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Indicators of Compromise</a:t>
            </a:r>
            <a:endParaRPr b="0" lang="en-US" sz="3600" spc="-1" strike="noStrike">
              <a:latin typeface="Arial"/>
            </a:endParaRPr>
          </a:p>
        </p:txBody>
      </p:sp>
      <p:sp>
        <p:nvSpPr>
          <p:cNvPr id="911" name="CustomShape 2"/>
          <p:cNvSpPr/>
          <p:nvPr/>
        </p:nvSpPr>
        <p:spPr>
          <a:xfrm>
            <a:off x="7748640" y="1544760"/>
            <a:ext cx="3294720" cy="15962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100" spc="-1" strike="noStrike">
                <a:solidFill>
                  <a:srgbClr val="000000"/>
                </a:solidFill>
                <a:latin typeface="Arial"/>
                <a:ea typeface="DejaVu Sans"/>
              </a:rPr>
              <a:t>Evidence</a:t>
            </a:r>
            <a:endParaRPr b="0" lang="en-US" sz="1100" spc="-1" strike="noStrike">
              <a:latin typeface="Arial"/>
            </a:endParaRPr>
          </a:p>
          <a:p>
            <a:pPr marL="171360" indent="-165960">
              <a:lnSpc>
                <a:spcPct val="100000"/>
              </a:lnSpc>
              <a:buClr>
                <a:srgbClr val="000000"/>
              </a:buClr>
              <a:buFont typeface="Arial"/>
              <a:buChar char="•"/>
            </a:pPr>
            <a:r>
              <a:rPr b="0" lang="en-US" sz="1100" spc="-1" strike="noStrike">
                <a:solidFill>
                  <a:srgbClr val="000000"/>
                </a:solidFill>
                <a:latin typeface="Arial"/>
                <a:ea typeface="DejaVu Sans"/>
              </a:rPr>
              <a:t>Pivot to DC01 via NETBIOS</a:t>
            </a:r>
            <a:endParaRPr b="0" lang="en-US" sz="1100" spc="-1" strike="noStrike">
              <a:latin typeface="Arial"/>
            </a:endParaRPr>
          </a:p>
          <a:p>
            <a:pPr lvl="1" marL="628560" indent="-165960">
              <a:lnSpc>
                <a:spcPct val="100000"/>
              </a:lnSpc>
              <a:buClr>
                <a:srgbClr val="000000"/>
              </a:buClr>
              <a:buFont typeface="Arial"/>
              <a:buChar char="•"/>
            </a:pPr>
            <a:r>
              <a:rPr b="0" lang="en-US" sz="1100" spc="-1" strike="noStrike">
                <a:solidFill>
                  <a:srgbClr val="000000"/>
                </a:solidFill>
                <a:latin typeface="Arial"/>
                <a:ea typeface="DejaVu Sans"/>
              </a:rPr>
              <a:t>Anomalous IPC$ mapping immediately following execution of payload on host machines</a:t>
            </a:r>
            <a:endParaRPr b="0" lang="en-US" sz="1100" spc="-1" strike="noStrike">
              <a:latin typeface="Arial"/>
            </a:endParaRPr>
          </a:p>
          <a:p>
            <a:pPr lvl="2" marL="1085760" indent="-165960">
              <a:lnSpc>
                <a:spcPct val="100000"/>
              </a:lnSpc>
              <a:buClr>
                <a:srgbClr val="000000"/>
              </a:buClr>
              <a:buFont typeface="Arial"/>
              <a:buChar char="•"/>
            </a:pPr>
            <a:r>
              <a:rPr b="0" lang="en-US" sz="1100" spc="-1" strike="noStrike">
                <a:solidFill>
                  <a:srgbClr val="000000"/>
                </a:solidFill>
                <a:latin typeface="Arial"/>
                <a:ea typeface="DejaVu Sans"/>
              </a:rPr>
              <a:t>\\DC01\IPC$</a:t>
            </a:r>
            <a:endParaRPr b="0" lang="en-US" sz="1100" spc="-1" strike="noStrike">
              <a:latin typeface="Arial"/>
            </a:endParaRPr>
          </a:p>
          <a:p>
            <a:pPr marL="171360" indent="-165960">
              <a:lnSpc>
                <a:spcPct val="100000"/>
              </a:lnSpc>
              <a:buClr>
                <a:srgbClr val="000000"/>
              </a:buClr>
              <a:buFont typeface="Arial"/>
              <a:buChar char="•"/>
            </a:pPr>
            <a:r>
              <a:rPr b="0" lang="en-US" sz="1100" spc="-1" strike="noStrike">
                <a:solidFill>
                  <a:srgbClr val="000000"/>
                </a:solidFill>
                <a:latin typeface="Arial"/>
                <a:ea typeface="DejaVu Sans"/>
              </a:rPr>
              <a:t>Harvesting credentials from the DC</a:t>
            </a:r>
            <a:endParaRPr b="0" lang="en-US" sz="1100" spc="-1" strike="noStrike">
              <a:latin typeface="Arial"/>
            </a:endParaRPr>
          </a:p>
          <a:p>
            <a:pPr lvl="1" marL="628560" indent="-165960">
              <a:lnSpc>
                <a:spcPct val="100000"/>
              </a:lnSpc>
              <a:buClr>
                <a:srgbClr val="000000"/>
              </a:buClr>
              <a:buFont typeface="Arial"/>
              <a:buChar char="•"/>
            </a:pPr>
            <a:r>
              <a:rPr b="0" lang="en-US" sz="1100" spc="-1" strike="noStrike">
                <a:solidFill>
                  <a:srgbClr val="000000"/>
                </a:solidFill>
                <a:latin typeface="Arial"/>
                <a:ea typeface="DejaVu Sans"/>
              </a:rPr>
              <a:t>Mrs. Ramsey Bolton account logging in from the DC to the Fileserver</a:t>
            </a:r>
            <a:endParaRPr b="0" lang="en-US" sz="1100" spc="-1" strike="noStrike">
              <a:latin typeface="Arial"/>
            </a:endParaRPr>
          </a:p>
        </p:txBody>
      </p:sp>
      <p:grpSp>
        <p:nvGrpSpPr>
          <p:cNvPr id="912" name="Group 3"/>
          <p:cNvGrpSpPr/>
          <p:nvPr/>
        </p:nvGrpSpPr>
        <p:grpSpPr>
          <a:xfrm>
            <a:off x="11421000" y="1737360"/>
            <a:ext cx="386640" cy="388800"/>
            <a:chOff x="11421000" y="1737360"/>
            <a:chExt cx="386640" cy="388800"/>
          </a:xfrm>
        </p:grpSpPr>
        <p:sp>
          <p:nvSpPr>
            <p:cNvPr id="913" name="CustomShape 4"/>
            <p:cNvSpPr/>
            <p:nvPr/>
          </p:nvSpPr>
          <p:spPr>
            <a:xfrm>
              <a:off x="11421000" y="1737360"/>
              <a:ext cx="386640" cy="388800"/>
            </a:xfrm>
            <a:custGeom>
              <a:avLst/>
              <a:gdLst/>
              <a:ahLst/>
              <a:rect l="l" t="t" r="r" b="b"/>
              <a:pathLst>
                <a:path w="312" h="312">
                  <a:moveTo>
                    <a:pt x="156" y="0"/>
                  </a:moveTo>
                  <a:lnTo>
                    <a:pt x="0" y="156"/>
                  </a:lnTo>
                  <a:lnTo>
                    <a:pt x="156" y="312"/>
                  </a:lnTo>
                  <a:lnTo>
                    <a:pt x="312" y="156"/>
                  </a:lnTo>
                  <a:lnTo>
                    <a:pt x="156" y="0"/>
                  </a:lnTo>
                  <a:close/>
                </a:path>
              </a:pathLst>
            </a:custGeom>
            <a:solidFill>
              <a:srgbClr val="ff8080"/>
            </a:solidFill>
            <a:ln cap="rnd" w="28440">
              <a:solidFill>
                <a:schemeClr val="tx1"/>
              </a:solidFill>
              <a:prstDash val="sysDash"/>
              <a:round/>
            </a:ln>
          </p:spPr>
          <p:style>
            <a:lnRef idx="0"/>
            <a:fillRef idx="0"/>
            <a:effectRef idx="0"/>
            <a:fontRef idx="minor"/>
          </p:style>
        </p:sp>
        <p:sp>
          <p:nvSpPr>
            <p:cNvPr id="914" name="CustomShape 5"/>
            <p:cNvSpPr/>
            <p:nvPr/>
          </p:nvSpPr>
          <p:spPr>
            <a:xfrm flipH="1" flipV="1">
              <a:off x="11543760" y="1856880"/>
              <a:ext cx="360" cy="166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915" name="CustomShape 6"/>
            <p:cNvSpPr/>
            <p:nvPr/>
          </p:nvSpPr>
          <p:spPr>
            <a:xfrm flipH="1" flipV="1" rot="59400">
              <a:off x="11584080" y="1812600"/>
              <a:ext cx="360" cy="211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916" name="CustomShape 7"/>
            <p:cNvSpPr/>
            <p:nvPr/>
          </p:nvSpPr>
          <p:spPr>
            <a:xfrm flipH="1" flipV="1">
              <a:off x="11674440" y="1856880"/>
              <a:ext cx="360" cy="16524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grpSp>
      <p:sp>
        <p:nvSpPr>
          <p:cNvPr id="917" name="CustomShape 8"/>
          <p:cNvSpPr/>
          <p:nvPr/>
        </p:nvSpPr>
        <p:spPr>
          <a:xfrm>
            <a:off x="11155680" y="2158560"/>
            <a:ext cx="915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900" spc="-1" strike="noStrike">
                <a:solidFill>
                  <a:srgbClr val="000000"/>
                </a:solidFill>
                <a:latin typeface="Arial"/>
                <a:ea typeface="DejaVu Sans"/>
              </a:rPr>
              <a:t>200.200.225.4</a:t>
            </a:r>
            <a:endParaRPr b="0" lang="en-US" sz="900" spc="-1" strike="noStrike">
              <a:latin typeface="Arial"/>
            </a:endParaRPr>
          </a:p>
          <a:p>
            <a:pPr>
              <a:lnSpc>
                <a:spcPct val="100000"/>
              </a:lnSpc>
            </a:pPr>
            <a:r>
              <a:rPr b="0" lang="en-US" sz="900" spc="-1" strike="noStrike">
                <a:solidFill>
                  <a:srgbClr val="000000"/>
                </a:solidFill>
                <a:latin typeface="Arial"/>
                <a:ea typeface="DejaVu Sans"/>
              </a:rPr>
              <a:t>200.200.225.5</a:t>
            </a:r>
            <a:endParaRPr b="0" lang="en-US" sz="900" spc="-1" strike="noStrike">
              <a:latin typeface="Arial"/>
            </a:endParaRPr>
          </a:p>
        </p:txBody>
      </p:sp>
      <p:grpSp>
        <p:nvGrpSpPr>
          <p:cNvPr id="918" name="Group 9"/>
          <p:cNvGrpSpPr/>
          <p:nvPr/>
        </p:nvGrpSpPr>
        <p:grpSpPr>
          <a:xfrm>
            <a:off x="11421000" y="1737360"/>
            <a:ext cx="386640" cy="388800"/>
            <a:chOff x="11421000" y="1737360"/>
            <a:chExt cx="386640" cy="388800"/>
          </a:xfrm>
        </p:grpSpPr>
        <p:sp>
          <p:nvSpPr>
            <p:cNvPr id="919" name="CustomShape 10"/>
            <p:cNvSpPr/>
            <p:nvPr/>
          </p:nvSpPr>
          <p:spPr>
            <a:xfrm>
              <a:off x="11421000" y="1737360"/>
              <a:ext cx="386640" cy="388800"/>
            </a:xfrm>
            <a:custGeom>
              <a:avLst/>
              <a:gdLst/>
              <a:ahLst/>
              <a:rect l="l" t="t" r="r" b="b"/>
              <a:pathLst>
                <a:path w="312" h="312">
                  <a:moveTo>
                    <a:pt x="156" y="0"/>
                  </a:moveTo>
                  <a:lnTo>
                    <a:pt x="0" y="156"/>
                  </a:lnTo>
                  <a:lnTo>
                    <a:pt x="156" y="312"/>
                  </a:lnTo>
                  <a:lnTo>
                    <a:pt x="312" y="156"/>
                  </a:lnTo>
                  <a:lnTo>
                    <a:pt x="156" y="0"/>
                  </a:lnTo>
                  <a:close/>
                </a:path>
              </a:pathLst>
            </a:custGeom>
            <a:solidFill>
              <a:srgbClr val="ff8080"/>
            </a:solidFill>
            <a:ln w="28440">
              <a:solidFill>
                <a:schemeClr val="tx1"/>
              </a:solidFill>
              <a:round/>
            </a:ln>
          </p:spPr>
          <p:style>
            <a:lnRef idx="0"/>
            <a:fillRef idx="0"/>
            <a:effectRef idx="0"/>
            <a:fontRef idx="minor"/>
          </p:style>
        </p:sp>
        <p:sp>
          <p:nvSpPr>
            <p:cNvPr id="920" name="CustomShape 11"/>
            <p:cNvSpPr/>
            <p:nvPr/>
          </p:nvSpPr>
          <p:spPr>
            <a:xfrm flipH="1" flipV="1">
              <a:off x="11543760" y="1856880"/>
              <a:ext cx="360" cy="166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921" name="CustomShape 12"/>
            <p:cNvSpPr/>
            <p:nvPr/>
          </p:nvSpPr>
          <p:spPr>
            <a:xfrm flipH="1" flipV="1" rot="59400">
              <a:off x="11584080" y="1812600"/>
              <a:ext cx="360" cy="21168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sp>
          <p:nvSpPr>
            <p:cNvPr id="922" name="CustomShape 13"/>
            <p:cNvSpPr/>
            <p:nvPr/>
          </p:nvSpPr>
          <p:spPr>
            <a:xfrm flipH="1" flipV="1">
              <a:off x="11674440" y="1856880"/>
              <a:ext cx="360" cy="165240"/>
            </a:xfrm>
            <a:custGeom>
              <a:avLst/>
              <a:gdLst/>
              <a:ahLst/>
              <a:rect l="l" t="t" r="r" b="b"/>
              <a:pathLst>
                <a:path w="21600" h="21600">
                  <a:moveTo>
                    <a:pt x="0" y="0"/>
                  </a:moveTo>
                  <a:lnTo>
                    <a:pt x="21600" y="21600"/>
                  </a:lnTo>
                </a:path>
              </a:pathLst>
            </a:custGeom>
            <a:noFill/>
            <a:ln>
              <a:solidFill>
                <a:schemeClr val="tx1"/>
              </a:solidFill>
              <a:tailEnd len="med" type="triangle" w="med"/>
            </a:ln>
          </p:spPr>
          <p:style>
            <a:lnRef idx="1">
              <a:schemeClr val="accent1"/>
            </a:lnRef>
            <a:fillRef idx="0">
              <a:schemeClr val="accent1"/>
            </a:fillRef>
            <a:effectRef idx="0">
              <a:schemeClr val="accent1"/>
            </a:effectRef>
            <a:fontRef idx="minor"/>
          </p:style>
        </p:sp>
      </p:grpSp>
      <p:sp>
        <p:nvSpPr>
          <p:cNvPr id="923" name="CustomShape 14"/>
          <p:cNvSpPr/>
          <p:nvPr/>
        </p:nvSpPr>
        <p:spPr>
          <a:xfrm>
            <a:off x="11155680" y="2158560"/>
            <a:ext cx="9158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900" spc="-1" strike="noStrike">
                <a:solidFill>
                  <a:srgbClr val="000000"/>
                </a:solidFill>
                <a:latin typeface="Arial"/>
                <a:ea typeface="DejaVu Sans"/>
              </a:rPr>
              <a:t>200.200.225.4</a:t>
            </a:r>
            <a:endParaRPr b="0" lang="en-US" sz="900" spc="-1" strike="noStrike">
              <a:latin typeface="Arial"/>
            </a:endParaRPr>
          </a:p>
          <a:p>
            <a:pPr>
              <a:lnSpc>
                <a:spcPct val="100000"/>
              </a:lnSpc>
            </a:pPr>
            <a:r>
              <a:rPr b="0" lang="en-US" sz="900" spc="-1" strike="noStrike">
                <a:solidFill>
                  <a:srgbClr val="000000"/>
                </a:solidFill>
                <a:latin typeface="Arial"/>
                <a:ea typeface="DejaVu Sans"/>
              </a:rPr>
              <a:t>200.200.225.5</a:t>
            </a:r>
            <a:endParaRPr b="0" lang="en-US" sz="900" spc="-1" strike="noStrike">
              <a:latin typeface="Arial"/>
            </a:endParaRPr>
          </a:p>
        </p:txBody>
      </p:sp>
      <p:sp>
        <p:nvSpPr>
          <p:cNvPr id="924" name="CustomShape 15"/>
          <p:cNvSpPr/>
          <p:nvPr/>
        </p:nvSpPr>
        <p:spPr>
          <a:xfrm>
            <a:off x="8463960" y="53924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HTTP</a:t>
            </a:r>
            <a:endParaRPr b="0" lang="en-US" sz="800" spc="-1" strike="noStrike">
              <a:latin typeface="Arial"/>
            </a:endParaRPr>
          </a:p>
        </p:txBody>
      </p:sp>
      <p:sp>
        <p:nvSpPr>
          <p:cNvPr id="925" name="CustomShape 16"/>
          <p:cNvSpPr/>
          <p:nvPr/>
        </p:nvSpPr>
        <p:spPr>
          <a:xfrm>
            <a:off x="9872640" y="5392440"/>
            <a:ext cx="902880" cy="214200"/>
          </a:xfrm>
          <a:prstGeom prst="rect">
            <a:avLst/>
          </a:prstGeom>
          <a:solidFill>
            <a:srgbClr val="ff00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Lateral Movement</a:t>
            </a:r>
            <a:endParaRPr b="0" lang="en-US" sz="800" spc="-1" strike="noStrike">
              <a:latin typeface="Arial"/>
            </a:endParaRPr>
          </a:p>
        </p:txBody>
      </p:sp>
      <p:sp>
        <p:nvSpPr>
          <p:cNvPr id="926" name="CustomShape 17"/>
          <p:cNvSpPr/>
          <p:nvPr/>
        </p:nvSpPr>
        <p:spPr>
          <a:xfrm>
            <a:off x="9872640" y="5972040"/>
            <a:ext cx="902880" cy="214200"/>
          </a:xfrm>
          <a:prstGeom prst="rect">
            <a:avLst/>
          </a:prstGeom>
          <a:solidFill>
            <a:srgbClr val="ff00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Persistence</a:t>
            </a:r>
            <a:endParaRPr b="0" lang="en-US" sz="800" spc="-1" strike="noStrike">
              <a:latin typeface="Arial"/>
            </a:endParaRPr>
          </a:p>
        </p:txBody>
      </p:sp>
      <p:sp>
        <p:nvSpPr>
          <p:cNvPr id="927" name="CustomShape 18"/>
          <p:cNvSpPr/>
          <p:nvPr/>
        </p:nvSpPr>
        <p:spPr>
          <a:xfrm flipH="1" flipV="1">
            <a:off x="10491120" y="3738960"/>
            <a:ext cx="1569600" cy="360"/>
          </a:xfrm>
          <a:custGeom>
            <a:avLst/>
            <a:gdLst/>
            <a:ahLst/>
            <a:rect l="l" t="t" r="r" b="b"/>
            <a:pathLst>
              <a:path w="21600" h="21600">
                <a:moveTo>
                  <a:pt x="0" y="0"/>
                </a:moveTo>
                <a:lnTo>
                  <a:pt x="21600" y="21600"/>
                </a:lnTo>
              </a:path>
            </a:pathLst>
          </a:custGeom>
          <a:noFill/>
          <a:ln w="47520">
            <a:solidFill>
              <a:srgbClr val="ff0000"/>
            </a:solidFill>
            <a:tailEnd len="med" type="triangle" w="med"/>
          </a:ln>
        </p:spPr>
        <p:style>
          <a:lnRef idx="1">
            <a:schemeClr val="accent1"/>
          </a:lnRef>
          <a:fillRef idx="0">
            <a:schemeClr val="accent1"/>
          </a:fillRef>
          <a:effectRef idx="0">
            <a:schemeClr val="accent1"/>
          </a:effectRef>
          <a:fontRef idx="minor"/>
        </p:style>
      </p:sp>
      <p:sp>
        <p:nvSpPr>
          <p:cNvPr id="928" name="CustomShape 19"/>
          <p:cNvSpPr/>
          <p:nvPr/>
        </p:nvSpPr>
        <p:spPr>
          <a:xfrm flipV="1">
            <a:off x="11223720" y="3474360"/>
            <a:ext cx="708120" cy="1159920"/>
          </a:xfrm>
          <a:custGeom>
            <a:avLst/>
            <a:gdLst/>
            <a:ahLst/>
            <a:rect l="l" t="t" r="r" b="b"/>
            <a:pathLst>
              <a:path w="21600" h="21600">
                <a:moveTo>
                  <a:pt x="0" y="0"/>
                </a:moveTo>
                <a:lnTo>
                  <a:pt x="21600" y="21600"/>
                </a:lnTo>
              </a:path>
            </a:pathLst>
          </a:custGeom>
          <a:noFill/>
          <a:ln w="47520">
            <a:solidFill>
              <a:srgbClr val="ff0000"/>
            </a:solidFill>
            <a:tailEnd len="med" type="triangle" w="med"/>
          </a:ln>
        </p:spPr>
        <p:style>
          <a:lnRef idx="1">
            <a:schemeClr val="accent1"/>
          </a:lnRef>
          <a:fillRef idx="0">
            <a:schemeClr val="accent1"/>
          </a:fillRef>
          <a:effectRef idx="0">
            <a:schemeClr val="accent1"/>
          </a:effectRef>
          <a:fontRef idx="minor"/>
        </p:style>
      </p:sp>
      <p:sp>
        <p:nvSpPr>
          <p:cNvPr id="929" name="CustomShape 20"/>
          <p:cNvSpPr/>
          <p:nvPr/>
        </p:nvSpPr>
        <p:spPr>
          <a:xfrm>
            <a:off x="11449080" y="4057200"/>
            <a:ext cx="524880" cy="140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930" name="CustomShape 21"/>
          <p:cNvSpPr/>
          <p:nvPr/>
        </p:nvSpPr>
        <p:spPr>
          <a:xfrm>
            <a:off x="11440080" y="4335120"/>
            <a:ext cx="524880" cy="140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sp>
      <p:sp>
        <p:nvSpPr>
          <p:cNvPr id="931" name="CustomShape 22"/>
          <p:cNvSpPr/>
          <p:nvPr/>
        </p:nvSpPr>
        <p:spPr>
          <a:xfrm flipH="1">
            <a:off x="11408760" y="4140360"/>
            <a:ext cx="360" cy="262440"/>
          </a:xfrm>
          <a:custGeom>
            <a:avLst/>
            <a:gdLst/>
            <a:ahLst/>
            <a:rect l="l" t="t" r="r" b="b"/>
            <a:pathLst>
              <a:path w="21600" h="21600">
                <a:moveTo>
                  <a:pt x="0" y="0"/>
                </a:moveTo>
                <a:lnTo>
                  <a:pt x="21600" y="21600"/>
                </a:lnTo>
              </a:path>
            </a:pathLst>
          </a:custGeom>
          <a:noFill/>
          <a:ln w="47520">
            <a:solidFill>
              <a:srgbClr val="ff0000"/>
            </a:solidFill>
            <a:tailEnd len="med" type="triangle" w="med"/>
          </a:ln>
        </p:spPr>
        <p:style>
          <a:lnRef idx="1">
            <a:schemeClr val="accent1"/>
          </a:lnRef>
          <a:fillRef idx="0">
            <a:schemeClr val="accent1"/>
          </a:fillRef>
          <a:effectRef idx="0">
            <a:schemeClr val="accent1"/>
          </a:effectRef>
          <a:fontRef idx="minor"/>
        </p:style>
      </p:sp>
      <p:sp>
        <p:nvSpPr>
          <p:cNvPr id="932" name="CustomShape 23"/>
          <p:cNvSpPr/>
          <p:nvPr/>
        </p:nvSpPr>
        <p:spPr>
          <a:xfrm>
            <a:off x="9872640" y="5682240"/>
            <a:ext cx="902880" cy="214200"/>
          </a:xfrm>
          <a:prstGeom prst="rect">
            <a:avLst/>
          </a:prstGeom>
          <a:solidFill>
            <a:srgbClr val="ff00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700" spc="-1" strike="noStrike">
                <a:solidFill>
                  <a:srgbClr val="000000"/>
                </a:solidFill>
                <a:latin typeface="Arial"/>
                <a:ea typeface="DejaVu Sans"/>
              </a:rPr>
              <a:t>Credential </a:t>
            </a:r>
            <a:endParaRPr b="0" lang="en-US" sz="700" spc="-1" strike="noStrike">
              <a:latin typeface="Arial"/>
            </a:endParaRPr>
          </a:p>
          <a:p>
            <a:pPr algn="ctr">
              <a:lnSpc>
                <a:spcPct val="100000"/>
              </a:lnSpc>
            </a:pPr>
            <a:r>
              <a:rPr b="1" lang="en-US" sz="700" spc="-1" strike="noStrike">
                <a:solidFill>
                  <a:srgbClr val="000000"/>
                </a:solidFill>
                <a:latin typeface="Arial"/>
                <a:ea typeface="DejaVu Sans"/>
              </a:rPr>
              <a:t>Harvesting</a:t>
            </a:r>
            <a:endParaRPr b="0" lang="en-US" sz="700" spc="-1" strike="noStrike">
              <a:latin typeface="Arial"/>
            </a:endParaRPr>
          </a:p>
        </p:txBody>
      </p:sp>
      <p:sp>
        <p:nvSpPr>
          <p:cNvPr id="933" name="CustomShape 24"/>
          <p:cNvSpPr/>
          <p:nvPr/>
        </p:nvSpPr>
        <p:spPr>
          <a:xfrm>
            <a:off x="10058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934" name="CustomShape 25"/>
          <p:cNvSpPr/>
          <p:nvPr/>
        </p:nvSpPr>
        <p:spPr>
          <a:xfrm>
            <a:off x="2411640" y="4709520"/>
            <a:ext cx="1712160" cy="62136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935" name="CustomShape 26"/>
          <p:cNvSpPr/>
          <p:nvPr/>
        </p:nvSpPr>
        <p:spPr>
          <a:xfrm>
            <a:off x="38178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936" name="CustomShape 27"/>
          <p:cNvSpPr/>
          <p:nvPr/>
        </p:nvSpPr>
        <p:spPr>
          <a:xfrm>
            <a:off x="52236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937" name="CustomShape 28"/>
          <p:cNvSpPr/>
          <p:nvPr/>
        </p:nvSpPr>
        <p:spPr>
          <a:xfrm>
            <a:off x="662940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938" name="CustomShape 29"/>
          <p:cNvSpPr/>
          <p:nvPr/>
        </p:nvSpPr>
        <p:spPr>
          <a:xfrm>
            <a:off x="803484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939" name="CustomShape 30"/>
          <p:cNvSpPr/>
          <p:nvPr/>
        </p:nvSpPr>
        <p:spPr>
          <a:xfrm>
            <a:off x="9439560" y="4709520"/>
            <a:ext cx="1711440" cy="62136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940" name="CustomShape 31"/>
          <p:cNvSpPr/>
          <p:nvPr/>
        </p:nvSpPr>
        <p:spPr>
          <a:xfrm>
            <a:off x="1410840" y="54068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Scanning</a:t>
            </a:r>
            <a:endParaRPr b="0" lang="en-US" sz="800" spc="-1" strike="noStrike">
              <a:latin typeface="Arial"/>
            </a:endParaRPr>
          </a:p>
        </p:txBody>
      </p:sp>
      <p:sp>
        <p:nvSpPr>
          <p:cNvPr id="941" name="CustomShape 32"/>
          <p:cNvSpPr/>
          <p:nvPr/>
        </p:nvSpPr>
        <p:spPr>
          <a:xfrm>
            <a:off x="4237200" y="54068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Wateringhole</a:t>
            </a:r>
            <a:endParaRPr b="0" lang="en-US" sz="800" spc="-1" strike="noStrike">
              <a:latin typeface="Arial"/>
            </a:endParaRPr>
          </a:p>
        </p:txBody>
      </p:sp>
      <p:sp>
        <p:nvSpPr>
          <p:cNvPr id="942" name="CustomShape 33"/>
          <p:cNvSpPr/>
          <p:nvPr/>
        </p:nvSpPr>
        <p:spPr>
          <a:xfrm>
            <a:off x="4237200" y="56966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Spear-phishing</a:t>
            </a:r>
            <a:endParaRPr b="0" lang="en-US" sz="800" spc="-1" strike="noStrike">
              <a:latin typeface="Arial"/>
            </a:endParaRPr>
          </a:p>
        </p:txBody>
      </p:sp>
      <p:sp>
        <p:nvSpPr>
          <p:cNvPr id="943" name="CustomShape 34"/>
          <p:cNvSpPr/>
          <p:nvPr/>
        </p:nvSpPr>
        <p:spPr>
          <a:xfrm>
            <a:off x="4237200" y="596088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Drive-by-download</a:t>
            </a:r>
            <a:endParaRPr b="0" lang="en-US" sz="800" spc="-1" strike="noStrike">
              <a:latin typeface="Arial"/>
            </a:endParaRPr>
          </a:p>
        </p:txBody>
      </p:sp>
      <p:sp>
        <p:nvSpPr>
          <p:cNvPr id="944" name="CustomShape 35"/>
          <p:cNvSpPr/>
          <p:nvPr/>
        </p:nvSpPr>
        <p:spPr>
          <a:xfrm>
            <a:off x="2828160" y="54068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PowerShell</a:t>
            </a:r>
            <a:endParaRPr b="0" lang="en-US" sz="800" spc="-1" strike="noStrike">
              <a:latin typeface="Arial"/>
            </a:endParaRPr>
          </a:p>
        </p:txBody>
      </p:sp>
      <p:sp>
        <p:nvSpPr>
          <p:cNvPr id="945" name="CustomShape 36"/>
          <p:cNvSpPr/>
          <p:nvPr/>
        </p:nvSpPr>
        <p:spPr>
          <a:xfrm>
            <a:off x="5645880" y="54068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PowerShell</a:t>
            </a:r>
            <a:endParaRPr b="0" lang="en-US" sz="800" spc="-1" strike="noStrike">
              <a:latin typeface="Arial"/>
            </a:endParaRPr>
          </a:p>
        </p:txBody>
      </p:sp>
      <p:sp>
        <p:nvSpPr>
          <p:cNvPr id="946" name="CustomShape 37"/>
          <p:cNvSpPr/>
          <p:nvPr/>
        </p:nvSpPr>
        <p:spPr>
          <a:xfrm>
            <a:off x="5641920" y="571608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Metasploit</a:t>
            </a:r>
            <a:endParaRPr b="0" lang="en-US" sz="800" spc="-1" strike="noStrike">
              <a:latin typeface="Arial"/>
            </a:endParaRPr>
          </a:p>
        </p:txBody>
      </p:sp>
      <p:sp>
        <p:nvSpPr>
          <p:cNvPr id="947" name="CustomShape 38"/>
          <p:cNvSpPr/>
          <p:nvPr/>
        </p:nvSpPr>
        <p:spPr>
          <a:xfrm>
            <a:off x="7057080" y="540684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Swrort.i</a:t>
            </a:r>
            <a:endParaRPr b="0" lang="en-US" sz="800" spc="-1" strike="noStrike">
              <a:latin typeface="Arial"/>
            </a:endParaRPr>
          </a:p>
        </p:txBody>
      </p:sp>
      <p:sp>
        <p:nvSpPr>
          <p:cNvPr id="948" name="CustomShape 39"/>
          <p:cNvSpPr/>
          <p:nvPr/>
        </p:nvSpPr>
        <p:spPr>
          <a:xfrm>
            <a:off x="8463960" y="5694480"/>
            <a:ext cx="902880" cy="214200"/>
          </a:xfrm>
          <a:prstGeom prst="rect">
            <a:avLst/>
          </a:prstGeom>
          <a:solidFill>
            <a:srgbClr val="ffff00">
              <a:alpha val="58000"/>
            </a:srgbClr>
          </a:solidFill>
          <a:ln>
            <a:solidFill>
              <a:schemeClr val="tx1"/>
            </a:solidFill>
          </a:ln>
          <a:effectLst>
            <a:outerShdw algn="ctr" blurRad="44450" dir="5400000" dist="28080">
              <a:srgbClr val="000000">
                <a:alpha val="32000"/>
              </a:srgbClr>
            </a:outerShdw>
          </a:effectLst>
          <a:scene3d>
            <a:camera prst="orthographicFront">
              <a:rot lat="0" lon="0" rev="0"/>
            </a:camera>
            <a:lightRig dir="t" rig="balanced">
              <a:rot lat="0" lon="0" rev="8700000"/>
            </a:lightRig>
          </a:scene3d>
          <a:sp3d>
            <a:bevelT w="190500" h="38100"/>
          </a:sp3d>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1" lang="en-US" sz="800" spc="-1" strike="noStrike">
                <a:solidFill>
                  <a:srgbClr val="000000"/>
                </a:solidFill>
                <a:latin typeface="Arial"/>
                <a:ea typeface="DejaVu Sans"/>
              </a:rPr>
              <a:t>DNS</a:t>
            </a:r>
            <a:endParaRPr b="0" lang="en-US" sz="800" spc="-1" strike="noStrike">
              <a:latin typeface="Arial"/>
            </a:endParaRPr>
          </a:p>
        </p:txBody>
      </p:sp>
      <p:sp>
        <p:nvSpPr>
          <p:cNvPr id="949" name="CustomShape 40"/>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950" name="CustomShape 41"/>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951" name="CustomShape 42"/>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2" name="CustomShape 1"/>
          <p:cNvSpPr/>
          <p:nvPr/>
        </p:nvSpPr>
        <p:spPr>
          <a:xfrm>
            <a:off x="1582920" y="227160"/>
            <a:ext cx="9020520" cy="5378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Network Activity Timeline</a:t>
            </a:r>
            <a:endParaRPr b="0" lang="en-US" sz="3600" spc="-1" strike="noStrike">
              <a:latin typeface="Arial"/>
            </a:endParaRPr>
          </a:p>
        </p:txBody>
      </p:sp>
      <p:graphicFrame>
        <p:nvGraphicFramePr>
          <p:cNvPr id="953" name="Table 2"/>
          <p:cNvGraphicFramePr/>
          <p:nvPr/>
        </p:nvGraphicFramePr>
        <p:xfrm>
          <a:off x="1105560" y="1420560"/>
          <a:ext cx="9502920" cy="3214800"/>
        </p:xfrm>
        <a:graphic>
          <a:graphicData uri="http://schemas.openxmlformats.org/drawingml/2006/table">
            <a:tbl>
              <a:tblPr/>
              <a:tblGrid>
                <a:gridCol w="1266120"/>
                <a:gridCol w="1095120"/>
                <a:gridCol w="5819760"/>
                <a:gridCol w="1322280"/>
              </a:tblGrid>
              <a:tr h="543240">
                <a:tc>
                  <a:txBody>
                    <a:bodyPr>
                      <a:noAutofit/>
                    </a:bodyPr>
                    <a:p>
                      <a:pPr algn="ctr">
                        <a:lnSpc>
                          <a:spcPct val="100000"/>
                        </a:lnSpc>
                      </a:pPr>
                      <a:r>
                        <a:rPr b="1" lang="en-US" sz="1600" spc="-1" strike="noStrike">
                          <a:solidFill>
                            <a:srgbClr val="ffffff"/>
                          </a:solidFill>
                          <a:latin typeface="Arial"/>
                        </a:rPr>
                        <a:t>Date / Time</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oAutofit/>
                    </a:bodyPr>
                    <a:p>
                      <a:pPr algn="ctr">
                        <a:lnSpc>
                          <a:spcPct val="100000"/>
                        </a:lnSpc>
                      </a:pPr>
                      <a:r>
                        <a:rPr b="1" lang="en-US" sz="1600" spc="-1" strike="noStrike">
                          <a:solidFill>
                            <a:srgbClr val="ffffff"/>
                          </a:solidFill>
                          <a:latin typeface="Arial"/>
                        </a:rPr>
                        <a:t>Host / Network</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oAutofit/>
                    </a:bodyPr>
                    <a:p>
                      <a:pPr algn="ctr">
                        <a:lnSpc>
                          <a:spcPct val="100000"/>
                        </a:lnSpc>
                      </a:pPr>
                      <a:r>
                        <a:rPr b="1" lang="en-US" sz="1800" spc="-1" strike="noStrike">
                          <a:solidFill>
                            <a:srgbClr val="ffffff"/>
                          </a:solidFill>
                          <a:latin typeface="Arial"/>
                        </a:rPr>
                        <a:t>Description</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noAutofit/>
                    </a:bodyPr>
                    <a:p>
                      <a:pPr algn="ctr">
                        <a:lnSpc>
                          <a:spcPct val="100000"/>
                        </a:lnSpc>
                      </a:pPr>
                      <a:r>
                        <a:rPr b="1" lang="en-US" sz="1600" spc="-1" strike="noStrike">
                          <a:solidFill>
                            <a:srgbClr val="ffffff"/>
                          </a:solidFill>
                          <a:latin typeface="Arial"/>
                        </a:rPr>
                        <a:t>Attribution</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1180440">
                <a:tc>
                  <a:txBody>
                    <a:bodyPr>
                      <a:noAutofit/>
                    </a:bodyPr>
                    <a:p>
                      <a:pPr algn="ctr">
                        <a:lnSpc>
                          <a:spcPct val="100000"/>
                        </a:lnSpc>
                      </a:pPr>
                      <a:r>
                        <a:rPr b="0" lang="en-US" sz="1200" spc="-1" strike="noStrike">
                          <a:solidFill>
                            <a:srgbClr val="000000"/>
                          </a:solidFill>
                          <a:latin typeface="Arial"/>
                        </a:rPr>
                        <a:t>20-24 APR </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oAutofit/>
                    </a:bodyPr>
                    <a:p>
                      <a:pPr algn="ctr">
                        <a:lnSpc>
                          <a:spcPct val="100000"/>
                        </a:lnSpc>
                      </a:pPr>
                      <a:r>
                        <a:rPr b="0" lang="en-US" sz="1200" spc="-1" strike="noStrike">
                          <a:solidFill>
                            <a:srgbClr val="000000"/>
                          </a:solidFill>
                          <a:latin typeface="Arial"/>
                        </a:rPr>
                        <a:t>JOC</a:t>
                      </a:r>
                      <a:endParaRPr b="0" lang="en-US" sz="1200" spc="-1" strike="noStrike">
                        <a:latin typeface="Arial"/>
                      </a:endParaRPr>
                    </a:p>
                    <a:p>
                      <a:pPr algn="ctr">
                        <a:lnSpc>
                          <a:spcPct val="100000"/>
                        </a:lnSpc>
                      </a:pPr>
                      <a:r>
                        <a:rPr b="0" lang="en-US" sz="1200" spc="-1" strike="noStrike">
                          <a:solidFill>
                            <a:srgbClr val="000000"/>
                          </a:solidFill>
                          <a:latin typeface="Arial"/>
                        </a:rPr>
                        <a:t>Staff</a:t>
                      </a:r>
                      <a:endParaRPr b="0" lang="en-US" sz="1200" spc="-1" strike="noStrike">
                        <a:latin typeface="Arial"/>
                      </a:endParaRPr>
                    </a:p>
                    <a:p>
                      <a:pPr algn="ctr">
                        <a:lnSpc>
                          <a:spcPct val="100000"/>
                        </a:lnSpc>
                      </a:pPr>
                      <a:r>
                        <a:rPr b="0" lang="en-US" sz="1200" spc="-1" strike="noStrike">
                          <a:solidFill>
                            <a:srgbClr val="000000"/>
                          </a:solidFill>
                          <a:latin typeface="Arial"/>
                        </a:rPr>
                        <a:t>HHC</a:t>
                      </a:r>
                      <a:endParaRPr b="0" lang="en-US" sz="1200" spc="-1" strike="noStrike">
                        <a:latin typeface="Arial"/>
                      </a:endParaRPr>
                    </a:p>
                    <a:p>
                      <a:pPr algn="ctr">
                        <a:lnSpc>
                          <a:spcPct val="100000"/>
                        </a:lnSpc>
                      </a:pPr>
                      <a:r>
                        <a:rPr b="0" lang="en-US" sz="1200" spc="-1" strike="noStrike">
                          <a:solidFill>
                            <a:srgbClr val="000000"/>
                          </a:solidFill>
                          <a:latin typeface="Arial"/>
                        </a:rPr>
                        <a:t>Server Net </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oAutofit/>
                    </a:bodyPr>
                    <a:p>
                      <a:pPr marL="171360" indent="-165960">
                        <a:lnSpc>
                          <a:spcPct val="100000"/>
                        </a:lnSpc>
                        <a:buClr>
                          <a:srgbClr val="000000"/>
                        </a:buClr>
                        <a:buFont typeface="Arial"/>
                        <a:buChar char="•"/>
                      </a:pPr>
                      <a:r>
                        <a:rPr b="0" lang="en-US" sz="1100" spc="-1" strike="noStrike">
                          <a:solidFill>
                            <a:srgbClr val="000000"/>
                          </a:solidFill>
                          <a:latin typeface="Arial"/>
                        </a:rPr>
                        <a:t>HBSS identified and removed malicious executables found from GET requests to White Cell management IP space. </a:t>
                      </a:r>
                      <a:endParaRPr b="0" lang="en-US" sz="1100" spc="-1" strike="noStrike">
                        <a:latin typeface="Arial"/>
                      </a:endParaRPr>
                    </a:p>
                    <a:p>
                      <a:pPr marL="171360" indent="-165960">
                        <a:lnSpc>
                          <a:spcPct val="100000"/>
                        </a:lnSpc>
                        <a:buClr>
                          <a:srgbClr val="000000"/>
                        </a:buClr>
                        <a:buFont typeface="Arial"/>
                        <a:buChar char="•"/>
                      </a:pPr>
                      <a:r>
                        <a:rPr b="0" lang="en-US" sz="1100" spc="-1" strike="noStrike">
                          <a:solidFill>
                            <a:srgbClr val="000000"/>
                          </a:solidFill>
                          <a:latin typeface="Arial"/>
                        </a:rPr>
                        <a:t>HBSS also identified but did not remove/block malicious batch files that then were executed on hosts machines.</a:t>
                      </a:r>
                      <a:endParaRPr b="0" lang="en-US" sz="1100" spc="-1" strike="noStrike">
                        <a:latin typeface="Arial"/>
                      </a:endParaRPr>
                    </a:p>
                    <a:p>
                      <a:pPr>
                        <a:lnSpc>
                          <a:spcPct val="100000"/>
                        </a:lnSpc>
                      </a:pPr>
                      <a:endParaRPr b="0" lang="en-US" sz="1100" spc="-1" strike="noStrike">
                        <a:latin typeface="Arial"/>
                      </a:endParaRPr>
                    </a:p>
                    <a:p>
                      <a:pPr>
                        <a:lnSpc>
                          <a:spcPct val="100000"/>
                        </a:lnSpc>
                      </a:pPr>
                      <a:r>
                        <a:rPr b="0" i="1" lang="en-US" sz="1100" spc="-1" strike="noStrike">
                          <a:solidFill>
                            <a:srgbClr val="000000"/>
                          </a:solidFill>
                          <a:latin typeface="Arial"/>
                        </a:rPr>
                        <a:t>*Intel indicates a successful PEPE campaign including successful data exfiltration from the JTF Bear Defense Network and persistence</a:t>
                      </a: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oAutofit/>
                    </a:bodyPr>
                    <a:p>
                      <a:pPr algn="ctr">
                        <a:lnSpc>
                          <a:spcPct val="100000"/>
                        </a:lnSpc>
                      </a:pPr>
                      <a:r>
                        <a:rPr b="0" lang="en-US" sz="1200" spc="-1" strike="noStrike">
                          <a:solidFill>
                            <a:srgbClr val="000000"/>
                          </a:solidFill>
                          <a:latin typeface="Arial"/>
                        </a:rPr>
                        <a:t>PEPE</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1491480">
                <a:tc>
                  <a:txBody>
                    <a:bodyPr>
                      <a:noAutofit/>
                    </a:bodyPr>
                    <a:p>
                      <a:pPr algn="ctr">
                        <a:lnSpc>
                          <a:spcPct val="100000"/>
                        </a:lnSpc>
                      </a:pPr>
                      <a:r>
                        <a:rPr b="0" lang="en-US" sz="1200" spc="-1" strike="noStrike">
                          <a:solidFill>
                            <a:srgbClr val="000000"/>
                          </a:solidFill>
                          <a:latin typeface="Arial"/>
                        </a:rPr>
                        <a:t>26-27 APR </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oAutofit/>
                    </a:bodyPr>
                    <a:p>
                      <a:pPr algn="ctr">
                        <a:lnSpc>
                          <a:spcPct val="100000"/>
                        </a:lnSpc>
                      </a:pPr>
                      <a:r>
                        <a:rPr b="0" lang="en-US" sz="1200" spc="-1" strike="noStrike">
                          <a:solidFill>
                            <a:srgbClr val="000000"/>
                          </a:solidFill>
                          <a:latin typeface="Arial"/>
                        </a:rPr>
                        <a:t>J6</a:t>
                      </a:r>
                      <a:endParaRPr b="0" lang="en-US" sz="1200" spc="-1" strike="noStrike">
                        <a:latin typeface="Arial"/>
                      </a:endParaRPr>
                    </a:p>
                    <a:p>
                      <a:pPr algn="ctr">
                        <a:lnSpc>
                          <a:spcPct val="100000"/>
                        </a:lnSpc>
                      </a:pPr>
                      <a:r>
                        <a:rPr b="0" lang="en-US" sz="1200" spc="-1" strike="noStrike">
                          <a:solidFill>
                            <a:srgbClr val="000000"/>
                          </a:solidFill>
                          <a:latin typeface="Arial"/>
                        </a:rPr>
                        <a:t>HHC </a:t>
                      </a:r>
                      <a:endParaRPr b="0" lang="en-US" sz="1200" spc="-1" strike="noStrike">
                        <a:latin typeface="Arial"/>
                      </a:endParaRPr>
                    </a:p>
                    <a:p>
                      <a:pPr algn="ctr">
                        <a:lnSpc>
                          <a:spcPct val="100000"/>
                        </a:lnSpc>
                      </a:pPr>
                      <a:r>
                        <a:rPr b="0" lang="en-US" sz="1200" spc="-1" strike="noStrike">
                          <a:solidFill>
                            <a:srgbClr val="000000"/>
                          </a:solidFill>
                          <a:latin typeface="Arial"/>
                        </a:rPr>
                        <a:t>Server Net</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oAutofit/>
                    </a:bodyPr>
                    <a:p>
                      <a:pPr marL="285840" indent="-280440">
                        <a:lnSpc>
                          <a:spcPct val="100000"/>
                        </a:lnSpc>
                        <a:buClr>
                          <a:srgbClr val="000000"/>
                        </a:buClr>
                        <a:buFont typeface="Arial"/>
                        <a:buChar char="•"/>
                      </a:pPr>
                      <a:r>
                        <a:rPr b="0" lang="en-US" sz="1100" spc="-1" strike="noStrike">
                          <a:solidFill>
                            <a:srgbClr val="000000"/>
                          </a:solidFill>
                          <a:latin typeface="Arial"/>
                        </a:rPr>
                        <a:t>Identified scans originating from external IP space 200.200.225.0/24</a:t>
                      </a:r>
                      <a:endParaRPr b="0" lang="en-US" sz="1100" spc="-1" strike="noStrike">
                        <a:latin typeface="Arial"/>
                      </a:endParaRPr>
                    </a:p>
                    <a:p>
                      <a:pPr marL="285840" indent="-280440">
                        <a:lnSpc>
                          <a:spcPct val="100000"/>
                        </a:lnSpc>
                        <a:buClr>
                          <a:srgbClr val="000000"/>
                        </a:buClr>
                        <a:buFont typeface="Arial"/>
                        <a:buChar char="•"/>
                      </a:pPr>
                      <a:r>
                        <a:rPr b="0" lang="en-US" sz="1100" spc="-1" strike="noStrike">
                          <a:solidFill>
                            <a:srgbClr val="000000"/>
                          </a:solidFill>
                          <a:latin typeface="Arial"/>
                        </a:rPr>
                        <a:t>GET requests to python SimpleHTTPServer on port 8000 to same external IP space</a:t>
                      </a:r>
                      <a:endParaRPr b="0" lang="en-US" sz="1100" spc="-1" strike="noStrike">
                        <a:latin typeface="Arial"/>
                      </a:endParaRPr>
                    </a:p>
                    <a:p>
                      <a:pPr marL="285840" indent="-280440">
                        <a:lnSpc>
                          <a:spcPct val="100000"/>
                        </a:lnSpc>
                        <a:buClr>
                          <a:srgbClr val="000000"/>
                        </a:buClr>
                        <a:buFont typeface="Arial"/>
                        <a:buChar char="•"/>
                      </a:pPr>
                      <a:r>
                        <a:rPr b="0" lang="en-US" sz="1100" spc="-1" strike="noStrike">
                          <a:solidFill>
                            <a:srgbClr val="000000"/>
                          </a:solidFill>
                          <a:latin typeface="Arial"/>
                        </a:rPr>
                        <a:t>PowerShell script from GET request connects to same IPs on port 443 and downloads a PowerShell payload that is base64encoded</a:t>
                      </a:r>
                      <a:endParaRPr b="0" lang="en-US" sz="1100" spc="-1" strike="noStrike">
                        <a:latin typeface="Arial"/>
                      </a:endParaRPr>
                    </a:p>
                    <a:p>
                      <a:pPr marL="285840" indent="-280440">
                        <a:lnSpc>
                          <a:spcPct val="100000"/>
                        </a:lnSpc>
                        <a:buClr>
                          <a:srgbClr val="000000"/>
                        </a:buClr>
                        <a:buFont typeface="Arial"/>
                        <a:buChar char="•"/>
                      </a:pPr>
                      <a:r>
                        <a:rPr b="0" lang="en-US" sz="1100" spc="-1" strike="noStrike">
                          <a:solidFill>
                            <a:srgbClr val="000000"/>
                          </a:solidFill>
                          <a:latin typeface="Arial"/>
                        </a:rPr>
                        <a:t>Following the execution of the payload observed an anomalous local share is established from the host to the DC (\DC01\IPC$) indicating lateral movement to the domain controller</a:t>
                      </a:r>
                      <a:endParaRPr b="0" lang="en-US" sz="1100" spc="-1" strike="noStrike">
                        <a:latin typeface="Arial"/>
                      </a:endParaRPr>
                    </a:p>
                    <a:p>
                      <a:pPr marL="285840" indent="-280440">
                        <a:lnSpc>
                          <a:spcPct val="100000"/>
                        </a:lnSpc>
                        <a:buClr>
                          <a:srgbClr val="000000"/>
                        </a:buClr>
                        <a:buFont typeface="Arial"/>
                        <a:buChar char="•"/>
                      </a:pPr>
                      <a:r>
                        <a:rPr b="0" lang="en-US" sz="1100" spc="-1" strike="noStrike">
                          <a:solidFill>
                            <a:srgbClr val="000000"/>
                          </a:solidFill>
                          <a:latin typeface="Arial"/>
                        </a:rPr>
                        <a:t>DNS beacon for C2  from hosts to DC1 after payload execution</a:t>
                      </a:r>
                      <a:endParaRPr b="0" lang="en-US" sz="1100" spc="-1" strike="noStrike">
                        <a:latin typeface="Arial"/>
                      </a:endParaRPr>
                    </a:p>
                    <a:p>
                      <a:pPr>
                        <a:lnSpc>
                          <a:spcPct val="100000"/>
                        </a:lnSpc>
                      </a:pPr>
                      <a:endParaRPr b="0" lang="en-US" sz="11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noAutofit/>
                    </a:bodyPr>
                    <a:p>
                      <a:pPr algn="ctr">
                        <a:lnSpc>
                          <a:spcPct val="100000"/>
                        </a:lnSpc>
                      </a:pPr>
                      <a:r>
                        <a:rPr b="0" lang="en-US" sz="1200" spc="-1" strike="noStrike">
                          <a:solidFill>
                            <a:srgbClr val="000000"/>
                          </a:solidFill>
                          <a:latin typeface="Arial"/>
                        </a:rPr>
                        <a:t>PEPE</a:t>
                      </a:r>
                      <a:endParaRPr b="0" lang="en-US" sz="1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bl>
          </a:graphicData>
        </a:graphic>
      </p:graphicFrame>
      <p:sp>
        <p:nvSpPr>
          <p:cNvPr id="954" name="CustomShape 3"/>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955" name="CustomShape 4"/>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956" name="CustomShape 5"/>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CustomShape 1"/>
          <p:cNvSpPr/>
          <p:nvPr/>
        </p:nvSpPr>
        <p:spPr>
          <a:xfrm>
            <a:off x="0" y="0"/>
            <a:ext cx="12186720" cy="68526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Mitigation Techniques</a:t>
            </a:r>
            <a:endParaRPr b="0" lang="en-US" sz="3600" spc="-1" strike="noStrike">
              <a:latin typeface="Arial"/>
            </a:endParaRPr>
          </a:p>
        </p:txBody>
      </p:sp>
      <p:sp>
        <p:nvSpPr>
          <p:cNvPr id="958" name="CustomShape 2"/>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959" name="CustomShape 3"/>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960" name="CustomShape 4"/>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1" name="" descr=""/>
          <p:cNvPicPr/>
          <p:nvPr/>
        </p:nvPicPr>
        <p:blipFill>
          <a:blip r:embed="rId1"/>
          <a:stretch/>
        </p:blipFill>
        <p:spPr>
          <a:xfrm>
            <a:off x="5820480" y="1191600"/>
            <a:ext cx="6235560" cy="4435200"/>
          </a:xfrm>
          <a:prstGeom prst="rect">
            <a:avLst/>
          </a:prstGeom>
          <a:ln>
            <a:noFill/>
          </a:ln>
        </p:spPr>
      </p:pic>
      <p:sp>
        <p:nvSpPr>
          <p:cNvPr id="962" name="CustomShape 1"/>
          <p:cNvSpPr/>
          <p:nvPr/>
        </p:nvSpPr>
        <p:spPr>
          <a:xfrm>
            <a:off x="1643760" y="180000"/>
            <a:ext cx="8942760" cy="5846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800" spc="-1" strike="noStrike">
                <a:solidFill>
                  <a:srgbClr val="000000"/>
                </a:solidFill>
                <a:latin typeface="Arial"/>
                <a:ea typeface="Verdana"/>
              </a:rPr>
              <a:t>Harden Recommendations</a:t>
            </a:r>
            <a:endParaRPr b="0" lang="en-US" sz="2800" spc="-1" strike="noStrike">
              <a:latin typeface="Arial"/>
            </a:endParaRPr>
          </a:p>
        </p:txBody>
      </p:sp>
      <p:sp>
        <p:nvSpPr>
          <p:cNvPr id="963" name="CustomShape 2"/>
          <p:cNvSpPr/>
          <p:nvPr/>
        </p:nvSpPr>
        <p:spPr>
          <a:xfrm>
            <a:off x="285120" y="1265040"/>
            <a:ext cx="5563440" cy="3009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u="sng">
                <a:solidFill>
                  <a:srgbClr val="000000"/>
                </a:solidFill>
                <a:uFillTx/>
                <a:latin typeface="Arial"/>
                <a:ea typeface="DejaVu Sans"/>
              </a:rPr>
              <a:t>Network</a:t>
            </a:r>
            <a:endParaRPr b="0" lang="en-US" sz="1600" spc="-1" strike="noStrike">
              <a:latin typeface="Arial"/>
            </a:endParaRPr>
          </a:p>
          <a:p>
            <a:pPr marL="343080" indent="-337680">
              <a:lnSpc>
                <a:spcPct val="100000"/>
              </a:lnSpc>
              <a:buClr>
                <a:srgbClr val="000000"/>
              </a:buClr>
              <a:buFont typeface="Wingdings" charset="2"/>
              <a:buChar char=""/>
            </a:pPr>
            <a:r>
              <a:rPr b="0" lang="en-US" sz="1600" spc="-1" strike="noStrike">
                <a:solidFill>
                  <a:srgbClr val="000000"/>
                </a:solidFill>
                <a:latin typeface="Arial"/>
                <a:ea typeface="DejaVu Sans"/>
              </a:rPr>
              <a:t>Implement Access control lists within routers/Firewalls:</a:t>
            </a:r>
            <a:endParaRPr b="0" lang="en-US" sz="1600" spc="-1" strike="noStrike">
              <a:latin typeface="Arial"/>
            </a:endParaRPr>
          </a:p>
          <a:p>
            <a:pPr lvl="2" marL="648000" indent="-213480">
              <a:lnSpc>
                <a:spcPct val="100000"/>
              </a:lnSpc>
              <a:buClr>
                <a:srgbClr val="000000"/>
              </a:buClr>
              <a:buSzPct val="45000"/>
              <a:buFont typeface="Wingdings" charset="2"/>
              <a:buChar char=""/>
            </a:pPr>
            <a:r>
              <a:rPr b="0" lang="en-US" sz="1600" spc="-1" strike="noStrike">
                <a:solidFill>
                  <a:srgbClr val="000000"/>
                </a:solidFill>
                <a:latin typeface="Arial"/>
                <a:ea typeface="DejaVu Sans"/>
              </a:rPr>
              <a:t>Access control lists should be defined permitting only the required traffic</a:t>
            </a:r>
            <a:endParaRPr b="0" lang="en-US" sz="1600" spc="-1" strike="noStrike">
              <a:latin typeface="Arial"/>
            </a:endParaRPr>
          </a:p>
          <a:p>
            <a:pPr lvl="2" marL="648000" indent="-213480">
              <a:lnSpc>
                <a:spcPct val="100000"/>
              </a:lnSpc>
              <a:buClr>
                <a:srgbClr val="000000"/>
              </a:buClr>
              <a:buSzPct val="45000"/>
              <a:buFont typeface="Wingdings" charset="2"/>
              <a:buChar char=""/>
            </a:pPr>
            <a:r>
              <a:rPr b="0" lang="en-US" sz="1600" spc="-1" strike="noStrike">
                <a:solidFill>
                  <a:srgbClr val="000000"/>
                </a:solidFill>
                <a:latin typeface="Arial"/>
                <a:ea typeface="DejaVu Sans"/>
              </a:rPr>
              <a:t>Reduce risk of unauthorized lateral movement</a:t>
            </a:r>
            <a:endParaRPr b="0" lang="en-US" sz="1600" spc="-1" strike="noStrike">
              <a:latin typeface="Arial"/>
            </a:endParaRPr>
          </a:p>
          <a:p>
            <a:pPr lvl="2" marL="648000" indent="-213480">
              <a:lnSpc>
                <a:spcPct val="100000"/>
              </a:lnSpc>
              <a:buClr>
                <a:srgbClr val="000000"/>
              </a:buClr>
              <a:buSzPct val="45000"/>
              <a:buFont typeface="Wingdings" charset="2"/>
              <a:buChar char=""/>
            </a:pPr>
            <a:r>
              <a:rPr b="0" lang="en-US" sz="1600" spc="-1" strike="noStrike">
                <a:solidFill>
                  <a:srgbClr val="000000"/>
                </a:solidFill>
                <a:latin typeface="Arial"/>
                <a:ea typeface="DejaVu Sans"/>
              </a:rPr>
              <a:t>Deny externally established connections into Network</a:t>
            </a:r>
            <a:endParaRPr b="0" lang="en-US" sz="1600" spc="-1" strike="noStrike">
              <a:latin typeface="Arial"/>
            </a:endParaRPr>
          </a:p>
          <a:p>
            <a:pPr>
              <a:lnSpc>
                <a:spcPct val="100000"/>
              </a:lnSpc>
            </a:pPr>
            <a:endParaRPr b="0" lang="en-US" sz="1600" spc="-1" strike="noStrike">
              <a:latin typeface="Arial"/>
            </a:endParaRPr>
          </a:p>
          <a:p>
            <a:pPr marL="343080" indent="-337680">
              <a:lnSpc>
                <a:spcPct val="100000"/>
              </a:lnSpc>
              <a:buClr>
                <a:srgbClr val="000000"/>
              </a:buClr>
              <a:buFont typeface="Wingdings" charset="2"/>
              <a:buChar char=""/>
            </a:pPr>
            <a:r>
              <a:rPr b="0" lang="en-US" sz="1600" spc="-1" strike="noStrike">
                <a:solidFill>
                  <a:srgbClr val="000000"/>
                </a:solidFill>
                <a:latin typeface="Arial"/>
                <a:ea typeface="DejaVu Sans"/>
              </a:rPr>
              <a:t>Harden Router/Firewall User Account Access</a:t>
            </a:r>
            <a:endParaRPr b="0" lang="en-US" sz="1600" spc="-1" strike="noStrike">
              <a:latin typeface="Arial"/>
            </a:endParaRPr>
          </a:p>
          <a:p>
            <a:pPr lvl="2" marL="648000" indent="-213480">
              <a:lnSpc>
                <a:spcPct val="100000"/>
              </a:lnSpc>
              <a:buClr>
                <a:srgbClr val="000000"/>
              </a:buClr>
              <a:buSzPct val="45000"/>
              <a:buFont typeface="Wingdings" charset="2"/>
              <a:buChar char=""/>
            </a:pPr>
            <a:r>
              <a:rPr b="0" lang="en-US" sz="1600" spc="-1" strike="noStrike">
                <a:solidFill>
                  <a:srgbClr val="000000"/>
                </a:solidFill>
                <a:latin typeface="Arial"/>
                <a:ea typeface="DejaVu Sans"/>
              </a:rPr>
              <a:t>Restrict management access to a defined list of internal hosts, using only encrypted protocol such as SSH</a:t>
            </a:r>
            <a:r>
              <a:rPr b="1" lang="en-US" sz="1600" spc="-1" strike="noStrike">
                <a:solidFill>
                  <a:srgbClr val="000000"/>
                </a:solidFill>
                <a:latin typeface="Arial"/>
                <a:ea typeface="DejaVu Sans"/>
              </a:rPr>
              <a:t> </a:t>
            </a:r>
            <a:endParaRPr b="0" lang="en-US" sz="1600" spc="-1" strike="noStrike">
              <a:latin typeface="Arial"/>
            </a:endParaRPr>
          </a:p>
        </p:txBody>
      </p:sp>
      <p:sp>
        <p:nvSpPr>
          <p:cNvPr id="964" name="CustomShape 3"/>
          <p:cNvSpPr/>
          <p:nvPr/>
        </p:nvSpPr>
        <p:spPr>
          <a:xfrm>
            <a:off x="5927040" y="2341440"/>
            <a:ext cx="1825200" cy="4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FTP</a:t>
            </a:r>
            <a:endParaRPr b="0" lang="en-US" sz="1100" spc="-1" strike="noStrike">
              <a:latin typeface="Arial"/>
            </a:endParaRPr>
          </a:p>
          <a:p>
            <a:pPr>
              <a:lnSpc>
                <a:spcPct val="100000"/>
              </a:lnSpc>
            </a:pPr>
            <a:r>
              <a:rPr b="0" lang="en-US" sz="1100" spc="-1" strike="noStrike">
                <a:solidFill>
                  <a:srgbClr val="000000"/>
                </a:solidFill>
                <a:latin typeface="Arial"/>
                <a:ea typeface="DejaVu Sans"/>
              </a:rPr>
              <a:t>Site Reverse Proxy</a:t>
            </a:r>
            <a:endParaRPr b="0" lang="en-US" sz="1100" spc="-1" strike="noStrike">
              <a:latin typeface="Arial"/>
            </a:endParaRPr>
          </a:p>
        </p:txBody>
      </p:sp>
      <p:sp>
        <p:nvSpPr>
          <p:cNvPr id="965" name="CustomShape 4"/>
          <p:cNvSpPr/>
          <p:nvPr/>
        </p:nvSpPr>
        <p:spPr>
          <a:xfrm>
            <a:off x="5927040" y="3277800"/>
            <a:ext cx="1825200" cy="1428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DC01/DC02</a:t>
            </a:r>
            <a:endParaRPr b="0" lang="en-US" sz="1100" spc="-1" strike="noStrike">
              <a:latin typeface="Arial"/>
            </a:endParaRPr>
          </a:p>
          <a:p>
            <a:pPr>
              <a:lnSpc>
                <a:spcPct val="100000"/>
              </a:lnSpc>
            </a:pPr>
            <a:r>
              <a:rPr b="0" lang="en-US" sz="1100" spc="-1" strike="noStrike">
                <a:solidFill>
                  <a:srgbClr val="000000"/>
                </a:solidFill>
                <a:latin typeface="Arial"/>
                <a:ea typeface="DejaVu Sans"/>
              </a:rPr>
              <a:t>DHCP</a:t>
            </a:r>
            <a:endParaRPr b="0" lang="en-US" sz="1100" spc="-1" strike="noStrike">
              <a:latin typeface="Arial"/>
            </a:endParaRPr>
          </a:p>
          <a:p>
            <a:pPr>
              <a:lnSpc>
                <a:spcPct val="100000"/>
              </a:lnSpc>
            </a:pPr>
            <a:r>
              <a:rPr b="0" lang="en-US" sz="1100" spc="-1" strike="noStrike">
                <a:solidFill>
                  <a:srgbClr val="000000"/>
                </a:solidFill>
                <a:latin typeface="Arial"/>
                <a:ea typeface="DejaVu Sans"/>
              </a:rPr>
              <a:t>Web PROD</a:t>
            </a:r>
            <a:endParaRPr b="0" lang="en-US" sz="1100" spc="-1" strike="noStrike">
              <a:latin typeface="Arial"/>
            </a:endParaRPr>
          </a:p>
          <a:p>
            <a:pPr>
              <a:lnSpc>
                <a:spcPct val="100000"/>
              </a:lnSpc>
            </a:pPr>
            <a:r>
              <a:rPr b="0" lang="en-US" sz="1100" spc="-1" strike="noStrike">
                <a:solidFill>
                  <a:srgbClr val="000000"/>
                </a:solidFill>
                <a:latin typeface="Arial"/>
                <a:ea typeface="DejaVu Sans"/>
              </a:rPr>
              <a:t>Web DEV</a:t>
            </a:r>
            <a:endParaRPr b="0" lang="en-US" sz="1100" spc="-1" strike="noStrike">
              <a:latin typeface="Arial"/>
            </a:endParaRPr>
          </a:p>
          <a:p>
            <a:pPr>
              <a:lnSpc>
                <a:spcPct val="100000"/>
              </a:lnSpc>
            </a:pPr>
            <a:r>
              <a:rPr b="0" lang="en-US" sz="1100" spc="-1" strike="noStrike">
                <a:solidFill>
                  <a:srgbClr val="000000"/>
                </a:solidFill>
                <a:latin typeface="Arial"/>
                <a:ea typeface="DejaVu Sans"/>
              </a:rPr>
              <a:t>Exchange</a:t>
            </a:r>
            <a:endParaRPr b="0" lang="en-US" sz="1100" spc="-1" strike="noStrike">
              <a:latin typeface="Arial"/>
            </a:endParaRPr>
          </a:p>
          <a:p>
            <a:pPr>
              <a:lnSpc>
                <a:spcPct val="100000"/>
              </a:lnSpc>
            </a:pPr>
            <a:r>
              <a:rPr b="0" lang="en-US" sz="1100" spc="-1" strike="noStrike">
                <a:solidFill>
                  <a:srgbClr val="000000"/>
                </a:solidFill>
                <a:latin typeface="Arial"/>
                <a:ea typeface="DejaVu Sans"/>
              </a:rPr>
              <a:t>File Server</a:t>
            </a:r>
            <a:endParaRPr b="0" lang="en-US" sz="1100" spc="-1" strike="noStrike">
              <a:latin typeface="Arial"/>
            </a:endParaRPr>
          </a:p>
          <a:p>
            <a:pPr>
              <a:lnSpc>
                <a:spcPct val="100000"/>
              </a:lnSpc>
            </a:pPr>
            <a:r>
              <a:rPr b="0" lang="en-US" sz="1100" spc="-1" strike="noStrike">
                <a:solidFill>
                  <a:srgbClr val="000000"/>
                </a:solidFill>
                <a:latin typeface="Arial"/>
                <a:ea typeface="DejaVu Sans"/>
              </a:rPr>
              <a:t>MS SQL</a:t>
            </a:r>
            <a:endParaRPr b="0" lang="en-US" sz="1100" spc="-1" strike="noStrike">
              <a:latin typeface="Arial"/>
            </a:endParaRPr>
          </a:p>
          <a:p>
            <a:pPr>
              <a:lnSpc>
                <a:spcPct val="100000"/>
              </a:lnSpc>
            </a:pPr>
            <a:r>
              <a:rPr b="0" lang="en-US" sz="1100" spc="-1" strike="noStrike">
                <a:solidFill>
                  <a:srgbClr val="000000"/>
                </a:solidFill>
                <a:latin typeface="Arial"/>
                <a:ea typeface="DejaVu Sans"/>
              </a:rPr>
              <a:t>Other Misc.</a:t>
            </a:r>
            <a:endParaRPr b="0" lang="en-US" sz="1100" spc="-1" strike="noStrike">
              <a:latin typeface="Arial"/>
            </a:endParaRPr>
          </a:p>
        </p:txBody>
      </p:sp>
      <p:sp>
        <p:nvSpPr>
          <p:cNvPr id="966" name="CustomShape 5"/>
          <p:cNvSpPr/>
          <p:nvPr/>
        </p:nvSpPr>
        <p:spPr>
          <a:xfrm>
            <a:off x="5927040" y="5258160"/>
            <a:ext cx="1825200" cy="257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Workstations</a:t>
            </a:r>
            <a:endParaRPr b="0" lang="en-US" sz="1100" spc="-1" strike="noStrike">
              <a:latin typeface="Arial"/>
            </a:endParaRPr>
          </a:p>
        </p:txBody>
      </p:sp>
      <p:sp>
        <p:nvSpPr>
          <p:cNvPr id="967" name="CustomShape 6"/>
          <p:cNvSpPr/>
          <p:nvPr/>
        </p:nvSpPr>
        <p:spPr>
          <a:xfrm>
            <a:off x="9851040" y="4502520"/>
            <a:ext cx="1825200" cy="1094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Kali</a:t>
            </a:r>
            <a:endParaRPr b="0" lang="en-US" sz="1100" spc="-1" strike="noStrike">
              <a:latin typeface="Arial"/>
            </a:endParaRPr>
          </a:p>
          <a:p>
            <a:pPr>
              <a:lnSpc>
                <a:spcPct val="100000"/>
              </a:lnSpc>
            </a:pPr>
            <a:r>
              <a:rPr b="0" lang="en-US" sz="1100" spc="-1" strike="noStrike">
                <a:solidFill>
                  <a:srgbClr val="000000"/>
                </a:solidFill>
                <a:latin typeface="Arial"/>
                <a:ea typeface="DejaVu Sans"/>
              </a:rPr>
              <a:t>Security Onion</a:t>
            </a:r>
            <a:endParaRPr b="0" lang="en-US" sz="1100" spc="-1" strike="noStrike">
              <a:latin typeface="Arial"/>
            </a:endParaRPr>
          </a:p>
          <a:p>
            <a:pPr>
              <a:lnSpc>
                <a:spcPct val="100000"/>
              </a:lnSpc>
            </a:pPr>
            <a:r>
              <a:rPr b="0" lang="en-US" sz="1100" spc="-1" strike="noStrike">
                <a:solidFill>
                  <a:srgbClr val="000000"/>
                </a:solidFill>
                <a:latin typeface="Arial"/>
                <a:ea typeface="DejaVu Sans"/>
              </a:rPr>
              <a:t>Win-SIFT</a:t>
            </a:r>
            <a:endParaRPr b="0" lang="en-US" sz="1100" spc="-1" strike="noStrike">
              <a:latin typeface="Arial"/>
            </a:endParaRPr>
          </a:p>
          <a:p>
            <a:pPr>
              <a:lnSpc>
                <a:spcPct val="100000"/>
              </a:lnSpc>
            </a:pPr>
            <a:r>
              <a:rPr b="0" lang="en-US" sz="1100" spc="-1" strike="noStrike">
                <a:solidFill>
                  <a:srgbClr val="000000"/>
                </a:solidFill>
                <a:latin typeface="Arial"/>
                <a:ea typeface="DejaVu Sans"/>
              </a:rPr>
              <a:t>CAPE Stack</a:t>
            </a:r>
            <a:endParaRPr b="0" lang="en-US" sz="1100" spc="-1" strike="noStrike">
              <a:latin typeface="Arial"/>
            </a:endParaRPr>
          </a:p>
          <a:p>
            <a:pPr>
              <a:lnSpc>
                <a:spcPct val="100000"/>
              </a:lnSpc>
            </a:pPr>
            <a:r>
              <a:rPr b="0" lang="en-US" sz="1100" spc="-1" strike="noStrike">
                <a:solidFill>
                  <a:srgbClr val="000000"/>
                </a:solidFill>
                <a:latin typeface="Arial"/>
                <a:ea typeface="DejaVu Sans"/>
              </a:rPr>
              <a:t>Elastic Flow</a:t>
            </a:r>
            <a:endParaRPr b="0" lang="en-US" sz="1100" spc="-1" strike="noStrike">
              <a:latin typeface="Arial"/>
            </a:endParaRPr>
          </a:p>
          <a:p>
            <a:pPr>
              <a:lnSpc>
                <a:spcPct val="100000"/>
              </a:lnSpc>
            </a:pPr>
            <a:r>
              <a:rPr b="0" lang="en-US" sz="1100" spc="-1" strike="noStrike">
                <a:solidFill>
                  <a:srgbClr val="000000"/>
                </a:solidFill>
                <a:latin typeface="Arial"/>
                <a:ea typeface="DejaVu Sans"/>
              </a:rPr>
              <a:t>Jump Boxes</a:t>
            </a:r>
            <a:endParaRPr b="0" lang="en-US" sz="1100" spc="-1" strike="noStrike">
              <a:latin typeface="Arial"/>
            </a:endParaRPr>
          </a:p>
        </p:txBody>
      </p:sp>
      <p:sp>
        <p:nvSpPr>
          <p:cNvPr id="968" name="CustomShape 7"/>
          <p:cNvSpPr/>
          <p:nvPr/>
        </p:nvSpPr>
        <p:spPr>
          <a:xfrm>
            <a:off x="8265600" y="1188720"/>
            <a:ext cx="729720" cy="638280"/>
          </a:xfrm>
          <a:prstGeom prst="ellipse">
            <a:avLst/>
          </a:prstGeom>
          <a:noFill/>
          <a:ln w="19080">
            <a:solidFill>
              <a:srgbClr val="00a933"/>
            </a:solidFill>
            <a:round/>
          </a:ln>
        </p:spPr>
        <p:style>
          <a:lnRef idx="0"/>
          <a:fillRef idx="0"/>
          <a:effectRef idx="0"/>
          <a:fontRef idx="minor"/>
        </p:style>
      </p:sp>
      <p:sp>
        <p:nvSpPr>
          <p:cNvPr id="969" name="CustomShape 8"/>
          <p:cNvSpPr/>
          <p:nvPr/>
        </p:nvSpPr>
        <p:spPr>
          <a:xfrm>
            <a:off x="8229960" y="1909080"/>
            <a:ext cx="729720" cy="638280"/>
          </a:xfrm>
          <a:prstGeom prst="ellipse">
            <a:avLst/>
          </a:prstGeom>
          <a:noFill/>
          <a:ln w="19080">
            <a:solidFill>
              <a:srgbClr val="00a933"/>
            </a:solidFill>
            <a:round/>
          </a:ln>
        </p:spPr>
        <p:style>
          <a:lnRef idx="0"/>
          <a:fillRef idx="0"/>
          <a:effectRef idx="0"/>
          <a:fontRef idx="minor"/>
        </p:style>
      </p:sp>
      <p:sp>
        <p:nvSpPr>
          <p:cNvPr id="970" name="CustomShape 9"/>
          <p:cNvSpPr/>
          <p:nvPr/>
        </p:nvSpPr>
        <p:spPr>
          <a:xfrm>
            <a:off x="9130320" y="2485440"/>
            <a:ext cx="729720" cy="638280"/>
          </a:xfrm>
          <a:prstGeom prst="ellipse">
            <a:avLst/>
          </a:prstGeom>
          <a:noFill/>
          <a:ln w="19080">
            <a:solidFill>
              <a:srgbClr val="00a933"/>
            </a:solidFill>
            <a:round/>
          </a:ln>
        </p:spPr>
        <p:style>
          <a:lnRef idx="0"/>
          <a:fillRef idx="0"/>
          <a:effectRef idx="0"/>
          <a:fontRef idx="minor"/>
        </p:style>
      </p:sp>
      <p:sp>
        <p:nvSpPr>
          <p:cNvPr id="971" name="CustomShape 10"/>
          <p:cNvSpPr/>
          <p:nvPr/>
        </p:nvSpPr>
        <p:spPr>
          <a:xfrm>
            <a:off x="8158680" y="3601800"/>
            <a:ext cx="729720" cy="638280"/>
          </a:xfrm>
          <a:prstGeom prst="ellipse">
            <a:avLst/>
          </a:prstGeom>
          <a:noFill/>
          <a:ln w="19080">
            <a:solidFill>
              <a:srgbClr val="00a933"/>
            </a:solidFill>
            <a:round/>
          </a:ln>
        </p:spPr>
        <p:style>
          <a:lnRef idx="0"/>
          <a:fillRef idx="0"/>
          <a:effectRef idx="0"/>
          <a:fontRef idx="minor"/>
        </p:style>
      </p:sp>
      <p:sp>
        <p:nvSpPr>
          <p:cNvPr id="972" name="CustomShape 11"/>
          <p:cNvSpPr/>
          <p:nvPr/>
        </p:nvSpPr>
        <p:spPr>
          <a:xfrm>
            <a:off x="8195040" y="4790160"/>
            <a:ext cx="729720" cy="638280"/>
          </a:xfrm>
          <a:prstGeom prst="ellipse">
            <a:avLst/>
          </a:prstGeom>
          <a:noFill/>
          <a:ln w="19080">
            <a:solidFill>
              <a:srgbClr val="00a933"/>
            </a:solidFill>
            <a:round/>
          </a:ln>
        </p:spPr>
        <p:style>
          <a:lnRef idx="0"/>
          <a:fillRef idx="0"/>
          <a:effectRef idx="0"/>
          <a:fontRef idx="minor"/>
        </p:style>
      </p:sp>
      <p:sp>
        <p:nvSpPr>
          <p:cNvPr id="973" name="CustomShape 12"/>
          <p:cNvSpPr/>
          <p:nvPr/>
        </p:nvSpPr>
        <p:spPr>
          <a:xfrm>
            <a:off x="8915400" y="4862520"/>
            <a:ext cx="729720" cy="638280"/>
          </a:xfrm>
          <a:prstGeom prst="ellipse">
            <a:avLst/>
          </a:prstGeom>
          <a:noFill/>
          <a:ln w="19080">
            <a:solidFill>
              <a:srgbClr val="00a933"/>
            </a:solidFill>
            <a:round/>
          </a:ln>
        </p:spPr>
        <p:style>
          <a:lnRef idx="0"/>
          <a:fillRef idx="0"/>
          <a:effectRef idx="0"/>
          <a:fontRef idx="minor"/>
        </p:style>
      </p:sp>
      <p:sp>
        <p:nvSpPr>
          <p:cNvPr id="974" name="CustomShape 13"/>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975" name="CustomShape 14"/>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976" name="CustomShape 15"/>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CustomShape 1"/>
          <p:cNvSpPr/>
          <p:nvPr/>
        </p:nvSpPr>
        <p:spPr>
          <a:xfrm>
            <a:off x="1643760" y="180000"/>
            <a:ext cx="8942760" cy="5846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800" spc="-1" strike="noStrike">
                <a:solidFill>
                  <a:srgbClr val="000000"/>
                </a:solidFill>
                <a:latin typeface="Arial"/>
                <a:ea typeface="Verdana"/>
              </a:rPr>
              <a:t>Harden Recommendations</a:t>
            </a:r>
            <a:endParaRPr b="0" lang="en-US" sz="2800" spc="-1" strike="noStrike">
              <a:latin typeface="Arial"/>
            </a:endParaRPr>
          </a:p>
        </p:txBody>
      </p:sp>
      <p:sp>
        <p:nvSpPr>
          <p:cNvPr id="978" name="CustomShape 2"/>
          <p:cNvSpPr/>
          <p:nvPr/>
        </p:nvSpPr>
        <p:spPr>
          <a:xfrm>
            <a:off x="226080" y="1060560"/>
            <a:ext cx="5591160" cy="4409640"/>
          </a:xfrm>
          <a:prstGeom prst="rect">
            <a:avLst/>
          </a:prstGeom>
          <a:noFill/>
          <a:ln>
            <a:noFill/>
          </a:ln>
        </p:spPr>
        <p:style>
          <a:lnRef idx="0"/>
          <a:fillRef idx="0"/>
          <a:effectRef idx="0"/>
          <a:fontRef idx="minor"/>
        </p:style>
        <p:txBody>
          <a:bodyPr lIns="90000" rIns="90000" tIns="45000" bIns="45000">
            <a:spAutoFit/>
          </a:bodyPr>
          <a:p>
            <a:pPr marL="343080" indent="-337680">
              <a:lnSpc>
                <a:spcPct val="100000"/>
              </a:lnSpc>
              <a:buClr>
                <a:srgbClr val="000000"/>
              </a:buClr>
              <a:buFont typeface="Arial"/>
              <a:buChar char="•"/>
            </a:pPr>
            <a:r>
              <a:rPr b="1" lang="en-US" sz="1400" spc="-1" strike="noStrike">
                <a:solidFill>
                  <a:srgbClr val="000000"/>
                </a:solidFill>
                <a:latin typeface="Arial"/>
                <a:ea typeface="DejaVu Sans"/>
              </a:rPr>
              <a:t>Workstations</a:t>
            </a:r>
            <a:r>
              <a:rPr b="0" lang="en-US" sz="1400" spc="-1" strike="noStrike">
                <a:solidFill>
                  <a:srgbClr val="000000"/>
                </a:solidFill>
                <a:latin typeface="Arial"/>
                <a:ea typeface="DejaVu Sans"/>
              </a:rPr>
              <a:t> </a:t>
            </a:r>
            <a:endParaRPr b="0" lang="en-US" sz="14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Disable administrator accounts on machines</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Disable guest accounts</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Remove miscellaneous accounts</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Disable all unnecessary services </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Enable host firewalls &amp; ensure all system firewalls are turned on with standardized rules</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Update workstations with latest patches</a:t>
            </a:r>
            <a:endParaRPr b="0" lang="en-US" sz="1600" spc="-1" strike="noStrike">
              <a:latin typeface="Arial"/>
            </a:endParaRPr>
          </a:p>
          <a:p>
            <a:pPr lvl="3" marL="864000" indent="-21492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Microsoft patches</a:t>
            </a:r>
            <a:endParaRPr b="0" lang="en-US" sz="1600" spc="-1" strike="noStrike">
              <a:latin typeface="Arial"/>
            </a:endParaRPr>
          </a:p>
          <a:p>
            <a:pPr lvl="3" marL="864000" indent="-214920">
              <a:lnSpc>
                <a:spcPct val="100000"/>
              </a:lnSpc>
              <a:buClr>
                <a:srgbClr val="000000"/>
              </a:buClr>
              <a:buSzPct val="45000"/>
              <a:buFont typeface="Wingdings" charset="2"/>
              <a:buChar char=""/>
            </a:pPr>
            <a:r>
              <a:rPr b="0" lang="en-US" sz="1600" spc="-1" strike="noStrike">
                <a:solidFill>
                  <a:srgbClr val="000000"/>
                </a:solidFill>
                <a:latin typeface="Times New Roman"/>
                <a:ea typeface="DejaVu Sans"/>
              </a:rPr>
              <a:t>All other vendor patches</a:t>
            </a:r>
            <a:endParaRPr b="0" lang="en-US" sz="1600" spc="-1" strike="noStrike">
              <a:latin typeface="Arial"/>
            </a:endParaRPr>
          </a:p>
          <a:p>
            <a:pPr marL="343080" indent="-337680">
              <a:lnSpc>
                <a:spcPct val="100000"/>
              </a:lnSpc>
              <a:buClr>
                <a:srgbClr val="000000"/>
              </a:buClr>
              <a:buFont typeface="Arial"/>
              <a:buChar char="•"/>
            </a:pPr>
            <a:r>
              <a:rPr b="1" lang="en-US" sz="1400" spc="-1" strike="noStrike">
                <a:solidFill>
                  <a:srgbClr val="000000"/>
                </a:solidFill>
                <a:latin typeface="Arial"/>
                <a:ea typeface="DejaVu Sans"/>
              </a:rPr>
              <a:t>Servers</a:t>
            </a:r>
            <a:endParaRPr b="0" lang="en-US" sz="14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Microsoft YaHei"/>
              </a:rPr>
              <a:t>Create a backup of the database instance</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Microsoft YaHei"/>
              </a:rPr>
              <a:t>Reassign the MSSQL to a non-standard port </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Microsoft YaHei"/>
              </a:rPr>
              <a:t>Turn off SQL Server browser service</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Microsoft YaHei"/>
              </a:rPr>
              <a:t>Turn off named pipes </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Microsoft YaHei"/>
              </a:rPr>
              <a:t>Disable unnecessary services</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Microsoft YaHei"/>
              </a:rPr>
              <a:t>Restrict access to the DB backup</a:t>
            </a:r>
            <a:endParaRPr b="0" lang="en-US" sz="1600" spc="-1" strike="noStrike">
              <a:latin typeface="Arial"/>
            </a:endParaRPr>
          </a:p>
          <a:p>
            <a:pPr lvl="1" marL="800280" indent="-337680">
              <a:lnSpc>
                <a:spcPct val="100000"/>
              </a:lnSpc>
              <a:buClr>
                <a:srgbClr val="000000"/>
              </a:buClr>
              <a:buFont typeface="Wingdings" charset="2"/>
              <a:buChar char=""/>
            </a:pPr>
            <a:r>
              <a:rPr b="0" lang="en-US" sz="1600" spc="-1" strike="noStrike">
                <a:solidFill>
                  <a:srgbClr val="000000"/>
                </a:solidFill>
                <a:latin typeface="Times New Roman"/>
                <a:ea typeface="Microsoft YaHei"/>
              </a:rPr>
              <a:t>Patch the system to the latest KB </a:t>
            </a:r>
            <a:endParaRPr b="0" lang="en-US" sz="1600" spc="-1" strike="noStrike">
              <a:latin typeface="Arial"/>
            </a:endParaRPr>
          </a:p>
        </p:txBody>
      </p:sp>
      <p:pic>
        <p:nvPicPr>
          <p:cNvPr id="979" name="" descr=""/>
          <p:cNvPicPr/>
          <p:nvPr/>
        </p:nvPicPr>
        <p:blipFill>
          <a:blip r:embed="rId1"/>
          <a:stretch/>
        </p:blipFill>
        <p:spPr>
          <a:xfrm>
            <a:off x="5820840" y="1191960"/>
            <a:ext cx="6235560" cy="4435200"/>
          </a:xfrm>
          <a:prstGeom prst="rect">
            <a:avLst/>
          </a:prstGeom>
          <a:ln>
            <a:noFill/>
          </a:ln>
        </p:spPr>
      </p:pic>
      <p:sp>
        <p:nvSpPr>
          <p:cNvPr id="980" name="CustomShape 3"/>
          <p:cNvSpPr/>
          <p:nvPr/>
        </p:nvSpPr>
        <p:spPr>
          <a:xfrm>
            <a:off x="5927040" y="2336760"/>
            <a:ext cx="1825200" cy="4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FTP</a:t>
            </a:r>
            <a:endParaRPr b="0" lang="en-US" sz="1100" spc="-1" strike="noStrike">
              <a:latin typeface="Arial"/>
            </a:endParaRPr>
          </a:p>
          <a:p>
            <a:pPr>
              <a:lnSpc>
                <a:spcPct val="100000"/>
              </a:lnSpc>
            </a:pPr>
            <a:r>
              <a:rPr b="0" lang="en-US" sz="1100" spc="-1" strike="noStrike">
                <a:solidFill>
                  <a:srgbClr val="000000"/>
                </a:solidFill>
                <a:latin typeface="Arial"/>
                <a:ea typeface="DejaVu Sans"/>
              </a:rPr>
              <a:t>Site Reverse Proxy</a:t>
            </a:r>
            <a:endParaRPr b="0" lang="en-US" sz="1100" spc="-1" strike="noStrike">
              <a:latin typeface="Arial"/>
            </a:endParaRPr>
          </a:p>
        </p:txBody>
      </p:sp>
      <p:sp>
        <p:nvSpPr>
          <p:cNvPr id="981" name="CustomShape 4"/>
          <p:cNvSpPr/>
          <p:nvPr/>
        </p:nvSpPr>
        <p:spPr>
          <a:xfrm>
            <a:off x="5927040" y="3273120"/>
            <a:ext cx="1825200" cy="1428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DC01/DC02</a:t>
            </a:r>
            <a:endParaRPr b="0" lang="en-US" sz="1100" spc="-1" strike="noStrike">
              <a:latin typeface="Arial"/>
            </a:endParaRPr>
          </a:p>
          <a:p>
            <a:pPr>
              <a:lnSpc>
                <a:spcPct val="100000"/>
              </a:lnSpc>
            </a:pPr>
            <a:r>
              <a:rPr b="0" lang="en-US" sz="1100" spc="-1" strike="noStrike">
                <a:solidFill>
                  <a:srgbClr val="000000"/>
                </a:solidFill>
                <a:latin typeface="Arial"/>
                <a:ea typeface="DejaVu Sans"/>
              </a:rPr>
              <a:t>DHCP</a:t>
            </a:r>
            <a:endParaRPr b="0" lang="en-US" sz="1100" spc="-1" strike="noStrike">
              <a:latin typeface="Arial"/>
            </a:endParaRPr>
          </a:p>
          <a:p>
            <a:pPr>
              <a:lnSpc>
                <a:spcPct val="100000"/>
              </a:lnSpc>
            </a:pPr>
            <a:r>
              <a:rPr b="0" lang="en-US" sz="1100" spc="-1" strike="noStrike">
                <a:solidFill>
                  <a:srgbClr val="000000"/>
                </a:solidFill>
                <a:latin typeface="Arial"/>
                <a:ea typeface="DejaVu Sans"/>
              </a:rPr>
              <a:t>Web PROD</a:t>
            </a:r>
            <a:endParaRPr b="0" lang="en-US" sz="1100" spc="-1" strike="noStrike">
              <a:latin typeface="Arial"/>
            </a:endParaRPr>
          </a:p>
          <a:p>
            <a:pPr>
              <a:lnSpc>
                <a:spcPct val="100000"/>
              </a:lnSpc>
            </a:pPr>
            <a:r>
              <a:rPr b="0" lang="en-US" sz="1100" spc="-1" strike="noStrike">
                <a:solidFill>
                  <a:srgbClr val="000000"/>
                </a:solidFill>
                <a:latin typeface="Arial"/>
                <a:ea typeface="DejaVu Sans"/>
              </a:rPr>
              <a:t>Web DEV</a:t>
            </a:r>
            <a:endParaRPr b="0" lang="en-US" sz="1100" spc="-1" strike="noStrike">
              <a:latin typeface="Arial"/>
            </a:endParaRPr>
          </a:p>
          <a:p>
            <a:pPr>
              <a:lnSpc>
                <a:spcPct val="100000"/>
              </a:lnSpc>
            </a:pPr>
            <a:r>
              <a:rPr b="0" lang="en-US" sz="1100" spc="-1" strike="noStrike">
                <a:solidFill>
                  <a:srgbClr val="000000"/>
                </a:solidFill>
                <a:latin typeface="Arial"/>
                <a:ea typeface="DejaVu Sans"/>
              </a:rPr>
              <a:t>Exchange</a:t>
            </a:r>
            <a:endParaRPr b="0" lang="en-US" sz="1100" spc="-1" strike="noStrike">
              <a:latin typeface="Arial"/>
            </a:endParaRPr>
          </a:p>
          <a:p>
            <a:pPr>
              <a:lnSpc>
                <a:spcPct val="100000"/>
              </a:lnSpc>
            </a:pPr>
            <a:r>
              <a:rPr b="0" lang="en-US" sz="1100" spc="-1" strike="noStrike">
                <a:solidFill>
                  <a:srgbClr val="000000"/>
                </a:solidFill>
                <a:latin typeface="Arial"/>
                <a:ea typeface="DejaVu Sans"/>
              </a:rPr>
              <a:t>File Server</a:t>
            </a:r>
            <a:endParaRPr b="0" lang="en-US" sz="1100" spc="-1" strike="noStrike">
              <a:latin typeface="Arial"/>
            </a:endParaRPr>
          </a:p>
          <a:p>
            <a:pPr>
              <a:lnSpc>
                <a:spcPct val="100000"/>
              </a:lnSpc>
            </a:pPr>
            <a:r>
              <a:rPr b="0" lang="en-US" sz="1100" spc="-1" strike="noStrike">
                <a:solidFill>
                  <a:srgbClr val="000000"/>
                </a:solidFill>
                <a:latin typeface="Arial"/>
                <a:ea typeface="DejaVu Sans"/>
              </a:rPr>
              <a:t>MS SQL</a:t>
            </a:r>
            <a:endParaRPr b="0" lang="en-US" sz="1100" spc="-1" strike="noStrike">
              <a:latin typeface="Arial"/>
            </a:endParaRPr>
          </a:p>
          <a:p>
            <a:pPr>
              <a:lnSpc>
                <a:spcPct val="100000"/>
              </a:lnSpc>
            </a:pPr>
            <a:r>
              <a:rPr b="0" lang="en-US" sz="1100" spc="-1" strike="noStrike">
                <a:solidFill>
                  <a:srgbClr val="000000"/>
                </a:solidFill>
                <a:latin typeface="Arial"/>
                <a:ea typeface="DejaVu Sans"/>
              </a:rPr>
              <a:t>Other Misc.</a:t>
            </a:r>
            <a:endParaRPr b="0" lang="en-US" sz="1100" spc="-1" strike="noStrike">
              <a:latin typeface="Arial"/>
            </a:endParaRPr>
          </a:p>
        </p:txBody>
      </p:sp>
      <p:sp>
        <p:nvSpPr>
          <p:cNvPr id="982" name="CustomShape 5"/>
          <p:cNvSpPr/>
          <p:nvPr/>
        </p:nvSpPr>
        <p:spPr>
          <a:xfrm>
            <a:off x="5927040" y="5253480"/>
            <a:ext cx="1825200" cy="257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Workstations</a:t>
            </a:r>
            <a:endParaRPr b="0" lang="en-US" sz="1100" spc="-1" strike="noStrike">
              <a:latin typeface="Arial"/>
            </a:endParaRPr>
          </a:p>
        </p:txBody>
      </p:sp>
      <p:sp>
        <p:nvSpPr>
          <p:cNvPr id="983" name="CustomShape 6"/>
          <p:cNvSpPr/>
          <p:nvPr/>
        </p:nvSpPr>
        <p:spPr>
          <a:xfrm>
            <a:off x="9851040" y="4497840"/>
            <a:ext cx="1825200" cy="1094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Kali</a:t>
            </a:r>
            <a:endParaRPr b="0" lang="en-US" sz="1100" spc="-1" strike="noStrike">
              <a:latin typeface="Arial"/>
            </a:endParaRPr>
          </a:p>
          <a:p>
            <a:pPr>
              <a:lnSpc>
                <a:spcPct val="100000"/>
              </a:lnSpc>
            </a:pPr>
            <a:r>
              <a:rPr b="0" lang="en-US" sz="1100" spc="-1" strike="noStrike">
                <a:solidFill>
                  <a:srgbClr val="000000"/>
                </a:solidFill>
                <a:latin typeface="Arial"/>
                <a:ea typeface="DejaVu Sans"/>
              </a:rPr>
              <a:t>Security Onion</a:t>
            </a:r>
            <a:endParaRPr b="0" lang="en-US" sz="1100" spc="-1" strike="noStrike">
              <a:latin typeface="Arial"/>
            </a:endParaRPr>
          </a:p>
          <a:p>
            <a:pPr>
              <a:lnSpc>
                <a:spcPct val="100000"/>
              </a:lnSpc>
            </a:pPr>
            <a:r>
              <a:rPr b="0" lang="en-US" sz="1100" spc="-1" strike="noStrike">
                <a:solidFill>
                  <a:srgbClr val="000000"/>
                </a:solidFill>
                <a:latin typeface="Arial"/>
                <a:ea typeface="DejaVu Sans"/>
              </a:rPr>
              <a:t>Win-SIFT</a:t>
            </a:r>
            <a:endParaRPr b="0" lang="en-US" sz="1100" spc="-1" strike="noStrike">
              <a:latin typeface="Arial"/>
            </a:endParaRPr>
          </a:p>
          <a:p>
            <a:pPr>
              <a:lnSpc>
                <a:spcPct val="100000"/>
              </a:lnSpc>
            </a:pPr>
            <a:r>
              <a:rPr b="0" lang="en-US" sz="1100" spc="-1" strike="noStrike">
                <a:solidFill>
                  <a:srgbClr val="000000"/>
                </a:solidFill>
                <a:latin typeface="Arial"/>
                <a:ea typeface="DejaVu Sans"/>
              </a:rPr>
              <a:t>CAPE Stack</a:t>
            </a:r>
            <a:endParaRPr b="0" lang="en-US" sz="1100" spc="-1" strike="noStrike">
              <a:latin typeface="Arial"/>
            </a:endParaRPr>
          </a:p>
          <a:p>
            <a:pPr>
              <a:lnSpc>
                <a:spcPct val="100000"/>
              </a:lnSpc>
            </a:pPr>
            <a:r>
              <a:rPr b="0" lang="en-US" sz="1100" spc="-1" strike="noStrike">
                <a:solidFill>
                  <a:srgbClr val="000000"/>
                </a:solidFill>
                <a:latin typeface="Arial"/>
                <a:ea typeface="DejaVu Sans"/>
              </a:rPr>
              <a:t>Elastic Flow</a:t>
            </a:r>
            <a:endParaRPr b="0" lang="en-US" sz="1100" spc="-1" strike="noStrike">
              <a:latin typeface="Arial"/>
            </a:endParaRPr>
          </a:p>
          <a:p>
            <a:pPr>
              <a:lnSpc>
                <a:spcPct val="100000"/>
              </a:lnSpc>
            </a:pPr>
            <a:r>
              <a:rPr b="0" lang="en-US" sz="1100" spc="-1" strike="noStrike">
                <a:solidFill>
                  <a:srgbClr val="000000"/>
                </a:solidFill>
                <a:latin typeface="Arial"/>
                <a:ea typeface="DejaVu Sans"/>
              </a:rPr>
              <a:t>Jump Boxes</a:t>
            </a:r>
            <a:endParaRPr b="0" lang="en-US" sz="1100" spc="-1" strike="noStrike">
              <a:latin typeface="Arial"/>
            </a:endParaRPr>
          </a:p>
        </p:txBody>
      </p:sp>
      <p:sp>
        <p:nvSpPr>
          <p:cNvPr id="984" name="CustomShape 7"/>
          <p:cNvSpPr/>
          <p:nvPr/>
        </p:nvSpPr>
        <p:spPr>
          <a:xfrm>
            <a:off x="5820840" y="5176080"/>
            <a:ext cx="2041200" cy="491400"/>
          </a:xfrm>
          <a:prstGeom prst="rect">
            <a:avLst/>
          </a:prstGeom>
          <a:noFill/>
          <a:ln w="29160">
            <a:solidFill>
              <a:srgbClr val="00a933"/>
            </a:solidFill>
            <a:round/>
          </a:ln>
        </p:spPr>
        <p:style>
          <a:lnRef idx="0"/>
          <a:fillRef idx="0"/>
          <a:effectRef idx="0"/>
          <a:fontRef idx="minor"/>
        </p:style>
      </p:sp>
      <p:sp>
        <p:nvSpPr>
          <p:cNvPr id="985" name="CustomShape 8"/>
          <p:cNvSpPr/>
          <p:nvPr/>
        </p:nvSpPr>
        <p:spPr>
          <a:xfrm>
            <a:off x="5856840" y="3327840"/>
            <a:ext cx="2041200" cy="1516680"/>
          </a:xfrm>
          <a:prstGeom prst="rect">
            <a:avLst/>
          </a:prstGeom>
          <a:noFill/>
          <a:ln w="29160">
            <a:solidFill>
              <a:srgbClr val="00a933"/>
            </a:solidFill>
            <a:round/>
          </a:ln>
        </p:spPr>
        <p:style>
          <a:lnRef idx="0"/>
          <a:fillRef idx="0"/>
          <a:effectRef idx="0"/>
          <a:fontRef idx="minor"/>
        </p:style>
      </p:sp>
      <p:sp>
        <p:nvSpPr>
          <p:cNvPr id="986" name="CustomShape 9"/>
          <p:cNvSpPr/>
          <p:nvPr/>
        </p:nvSpPr>
        <p:spPr>
          <a:xfrm>
            <a:off x="5820840" y="2296080"/>
            <a:ext cx="2041200" cy="491400"/>
          </a:xfrm>
          <a:prstGeom prst="rect">
            <a:avLst/>
          </a:prstGeom>
          <a:noFill/>
          <a:ln w="29160">
            <a:solidFill>
              <a:srgbClr val="00a933"/>
            </a:solidFill>
            <a:round/>
          </a:ln>
        </p:spPr>
        <p:style>
          <a:lnRef idx="0"/>
          <a:fillRef idx="0"/>
          <a:effectRef idx="0"/>
          <a:fontRef idx="minor"/>
        </p:style>
      </p:sp>
      <p:sp>
        <p:nvSpPr>
          <p:cNvPr id="987" name="CustomShape 10"/>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988" name="CustomShape 11"/>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989" name="CustomShape 12"/>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21"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Lockheed Martin Cyber Kill Chain</a:t>
            </a:r>
            <a:endParaRPr b="0" lang="en-US" sz="3600" spc="-1" strike="noStrike">
              <a:latin typeface="Arial"/>
            </a:endParaRPr>
          </a:p>
        </p:txBody>
      </p:sp>
      <p:pic>
        <p:nvPicPr>
          <p:cNvPr id="422" name="Picture 3" descr=""/>
          <p:cNvPicPr/>
          <p:nvPr/>
        </p:nvPicPr>
        <p:blipFill>
          <a:blip r:embed="rId1"/>
          <a:stretch/>
        </p:blipFill>
        <p:spPr>
          <a:xfrm>
            <a:off x="1154880" y="962280"/>
            <a:ext cx="10039680" cy="5012640"/>
          </a:xfrm>
          <a:prstGeom prst="rect">
            <a:avLst/>
          </a:prstGeom>
          <a:ln>
            <a:noFill/>
          </a:ln>
        </p:spPr>
      </p:pic>
      <p:sp>
        <p:nvSpPr>
          <p:cNvPr id="423" name="CustomShape 2"/>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424" name="CustomShape 3"/>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425" name="CustomShape 4"/>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CustomShape 1"/>
          <p:cNvSpPr/>
          <p:nvPr/>
        </p:nvSpPr>
        <p:spPr>
          <a:xfrm>
            <a:off x="1643760" y="180000"/>
            <a:ext cx="8942760" cy="58464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800" spc="-1" strike="noStrike">
                <a:solidFill>
                  <a:srgbClr val="000000"/>
                </a:solidFill>
                <a:latin typeface="Arial"/>
                <a:ea typeface="Verdana"/>
              </a:rPr>
              <a:t>Fortify Recommendations</a:t>
            </a:r>
            <a:endParaRPr b="0" lang="en-US" sz="2800" spc="-1" strike="noStrike">
              <a:latin typeface="Arial"/>
            </a:endParaRPr>
          </a:p>
        </p:txBody>
      </p:sp>
      <p:sp>
        <p:nvSpPr>
          <p:cNvPr id="991" name="CustomShape 2"/>
          <p:cNvSpPr/>
          <p:nvPr/>
        </p:nvSpPr>
        <p:spPr>
          <a:xfrm>
            <a:off x="452160" y="1226520"/>
            <a:ext cx="6227280" cy="227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u="sng">
                <a:solidFill>
                  <a:srgbClr val="000000"/>
                </a:solidFill>
                <a:uFillTx/>
                <a:latin typeface="Times New Roman"/>
                <a:ea typeface="DejaVu Sans"/>
              </a:rPr>
              <a:t>Active Directory</a:t>
            </a:r>
            <a:endParaRPr b="0" lang="en-US" sz="1600" spc="-1" strike="noStrike">
              <a:latin typeface="Arial"/>
            </a:endParaRPr>
          </a:p>
          <a:p>
            <a:pPr marL="3430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Enable Windows Firewalls for domain client machines</a:t>
            </a:r>
            <a:endParaRPr b="0" lang="en-US" sz="1600" spc="-1" strike="noStrike">
              <a:latin typeface="Arial"/>
            </a:endParaRPr>
          </a:p>
          <a:p>
            <a:pPr marL="3430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Disable HTTP listeners and use WinRM over HTTPS</a:t>
            </a:r>
            <a:endParaRPr b="0" lang="en-US" sz="1600" spc="-1" strike="noStrike">
              <a:latin typeface="Arial"/>
            </a:endParaRPr>
          </a:p>
          <a:p>
            <a:pPr marL="3430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Deploy Sysmon to monitor AD domain controllers</a:t>
            </a:r>
            <a:endParaRPr b="0" lang="en-US" sz="1600" spc="-1" strike="noStrike">
              <a:latin typeface="Arial"/>
            </a:endParaRPr>
          </a:p>
          <a:p>
            <a:pPr marL="3430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Deny user write to unauthorized locations</a:t>
            </a:r>
            <a:endParaRPr b="0" lang="en-US" sz="1600" spc="-1" strike="noStrike">
              <a:latin typeface="Arial"/>
            </a:endParaRPr>
          </a:p>
          <a:p>
            <a:pPr marL="343080" indent="-337680">
              <a:lnSpc>
                <a:spcPct val="100000"/>
              </a:lnSpc>
              <a:buClr>
                <a:srgbClr val="000000"/>
              </a:buClr>
              <a:buFont typeface="Wingdings" charset="2"/>
              <a:buChar char=""/>
            </a:pPr>
            <a:r>
              <a:rPr b="0" lang="en-US" sz="1600" spc="-1" strike="noStrike">
                <a:solidFill>
                  <a:srgbClr val="000000"/>
                </a:solidFill>
                <a:latin typeface="Times New Roman"/>
                <a:ea typeface="DejaVu Sans"/>
              </a:rPr>
              <a:t>Enforce strong password policy</a:t>
            </a:r>
            <a:endParaRPr b="0" lang="en-US" sz="1600" spc="-1" strike="noStrike">
              <a:latin typeface="Arial"/>
            </a:endParaRPr>
          </a:p>
          <a:p>
            <a:pPr lvl="1" marL="800280" indent="-337680">
              <a:lnSpc>
                <a:spcPct val="100000"/>
              </a:lnSpc>
              <a:buClr>
                <a:srgbClr val="000000"/>
              </a:buClr>
              <a:buFont typeface="Symbol"/>
              <a:buChar char=""/>
            </a:pPr>
            <a:r>
              <a:rPr b="0" lang="en-US" sz="1600" spc="-1" strike="noStrike">
                <a:solidFill>
                  <a:srgbClr val="000000"/>
                </a:solidFill>
                <a:latin typeface="Times New Roman"/>
                <a:ea typeface="DejaVu Sans"/>
              </a:rPr>
              <a:t>Complex password required</a:t>
            </a:r>
            <a:endParaRPr b="0" lang="en-US" sz="1600" spc="-1" strike="noStrike">
              <a:latin typeface="Arial"/>
            </a:endParaRPr>
          </a:p>
          <a:p>
            <a:pPr lvl="1" marL="800280" indent="-337680">
              <a:lnSpc>
                <a:spcPct val="100000"/>
              </a:lnSpc>
              <a:buClr>
                <a:srgbClr val="000000"/>
              </a:buClr>
              <a:buFont typeface="Symbol"/>
              <a:buChar char=""/>
            </a:pPr>
            <a:r>
              <a:rPr b="0" lang="en-US" sz="1600" spc="-1" strike="noStrike">
                <a:solidFill>
                  <a:srgbClr val="000000"/>
                </a:solidFill>
                <a:latin typeface="Times New Roman"/>
                <a:ea typeface="DejaVu Sans"/>
              </a:rPr>
              <a:t>Enforce Password expiration</a:t>
            </a:r>
            <a:endParaRPr b="0" lang="en-US" sz="1600" spc="-1" strike="noStrike">
              <a:latin typeface="Arial"/>
            </a:endParaRPr>
          </a:p>
          <a:p>
            <a:pPr lvl="1" marL="800280" indent="-337680">
              <a:lnSpc>
                <a:spcPct val="100000"/>
              </a:lnSpc>
              <a:buClr>
                <a:srgbClr val="000000"/>
              </a:buClr>
              <a:buFont typeface="Symbol"/>
              <a:buChar char=""/>
            </a:pPr>
            <a:r>
              <a:rPr b="0" lang="en-US" sz="1600" spc="-1" strike="noStrike">
                <a:solidFill>
                  <a:srgbClr val="000000"/>
                </a:solidFill>
                <a:latin typeface="Times New Roman"/>
                <a:ea typeface="DejaVu Sans"/>
              </a:rPr>
              <a:t>Password age set to 60 days to lock inactive accounts</a:t>
            </a:r>
            <a:endParaRPr b="0" lang="en-US" sz="1600" spc="-1" strike="noStrike">
              <a:latin typeface="Arial"/>
            </a:endParaRPr>
          </a:p>
        </p:txBody>
      </p:sp>
      <p:pic>
        <p:nvPicPr>
          <p:cNvPr id="992" name="" descr=""/>
          <p:cNvPicPr/>
          <p:nvPr/>
        </p:nvPicPr>
        <p:blipFill>
          <a:blip r:embed="rId1"/>
          <a:stretch/>
        </p:blipFill>
        <p:spPr>
          <a:xfrm>
            <a:off x="5820840" y="1192320"/>
            <a:ext cx="6235560" cy="4435200"/>
          </a:xfrm>
          <a:prstGeom prst="rect">
            <a:avLst/>
          </a:prstGeom>
          <a:ln>
            <a:noFill/>
          </a:ln>
        </p:spPr>
      </p:pic>
      <p:sp>
        <p:nvSpPr>
          <p:cNvPr id="993" name="CustomShape 3"/>
          <p:cNvSpPr/>
          <p:nvPr/>
        </p:nvSpPr>
        <p:spPr>
          <a:xfrm>
            <a:off x="5927040" y="2337120"/>
            <a:ext cx="1825200" cy="4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FTP</a:t>
            </a:r>
            <a:endParaRPr b="0" lang="en-US" sz="1100" spc="-1" strike="noStrike">
              <a:latin typeface="Arial"/>
            </a:endParaRPr>
          </a:p>
          <a:p>
            <a:pPr>
              <a:lnSpc>
                <a:spcPct val="100000"/>
              </a:lnSpc>
            </a:pPr>
            <a:r>
              <a:rPr b="0" lang="en-US" sz="1100" spc="-1" strike="noStrike">
                <a:solidFill>
                  <a:srgbClr val="000000"/>
                </a:solidFill>
                <a:latin typeface="Arial"/>
                <a:ea typeface="DejaVu Sans"/>
              </a:rPr>
              <a:t>Site Reverse Proxy</a:t>
            </a:r>
            <a:endParaRPr b="0" lang="en-US" sz="1100" spc="-1" strike="noStrike">
              <a:latin typeface="Arial"/>
            </a:endParaRPr>
          </a:p>
        </p:txBody>
      </p:sp>
      <p:sp>
        <p:nvSpPr>
          <p:cNvPr id="994" name="CustomShape 4"/>
          <p:cNvSpPr/>
          <p:nvPr/>
        </p:nvSpPr>
        <p:spPr>
          <a:xfrm>
            <a:off x="5927040" y="3273480"/>
            <a:ext cx="1825200" cy="1428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DC01/DC02</a:t>
            </a:r>
            <a:endParaRPr b="0" lang="en-US" sz="1100" spc="-1" strike="noStrike">
              <a:latin typeface="Arial"/>
            </a:endParaRPr>
          </a:p>
          <a:p>
            <a:pPr>
              <a:lnSpc>
                <a:spcPct val="100000"/>
              </a:lnSpc>
            </a:pPr>
            <a:r>
              <a:rPr b="0" lang="en-US" sz="1100" spc="-1" strike="noStrike">
                <a:solidFill>
                  <a:srgbClr val="000000"/>
                </a:solidFill>
                <a:latin typeface="Arial"/>
                <a:ea typeface="DejaVu Sans"/>
              </a:rPr>
              <a:t>DHCP</a:t>
            </a:r>
            <a:endParaRPr b="0" lang="en-US" sz="1100" spc="-1" strike="noStrike">
              <a:latin typeface="Arial"/>
            </a:endParaRPr>
          </a:p>
          <a:p>
            <a:pPr>
              <a:lnSpc>
                <a:spcPct val="100000"/>
              </a:lnSpc>
            </a:pPr>
            <a:r>
              <a:rPr b="0" lang="en-US" sz="1100" spc="-1" strike="noStrike">
                <a:solidFill>
                  <a:srgbClr val="000000"/>
                </a:solidFill>
                <a:latin typeface="Arial"/>
                <a:ea typeface="DejaVu Sans"/>
              </a:rPr>
              <a:t>Web PROD</a:t>
            </a:r>
            <a:endParaRPr b="0" lang="en-US" sz="1100" spc="-1" strike="noStrike">
              <a:latin typeface="Arial"/>
            </a:endParaRPr>
          </a:p>
          <a:p>
            <a:pPr>
              <a:lnSpc>
                <a:spcPct val="100000"/>
              </a:lnSpc>
            </a:pPr>
            <a:r>
              <a:rPr b="0" lang="en-US" sz="1100" spc="-1" strike="noStrike">
                <a:solidFill>
                  <a:srgbClr val="000000"/>
                </a:solidFill>
                <a:latin typeface="Arial"/>
                <a:ea typeface="DejaVu Sans"/>
              </a:rPr>
              <a:t>Web DEV</a:t>
            </a:r>
            <a:endParaRPr b="0" lang="en-US" sz="1100" spc="-1" strike="noStrike">
              <a:latin typeface="Arial"/>
            </a:endParaRPr>
          </a:p>
          <a:p>
            <a:pPr>
              <a:lnSpc>
                <a:spcPct val="100000"/>
              </a:lnSpc>
            </a:pPr>
            <a:r>
              <a:rPr b="0" lang="en-US" sz="1100" spc="-1" strike="noStrike">
                <a:solidFill>
                  <a:srgbClr val="000000"/>
                </a:solidFill>
                <a:latin typeface="Arial"/>
                <a:ea typeface="DejaVu Sans"/>
              </a:rPr>
              <a:t>Exchange</a:t>
            </a:r>
            <a:endParaRPr b="0" lang="en-US" sz="1100" spc="-1" strike="noStrike">
              <a:latin typeface="Arial"/>
            </a:endParaRPr>
          </a:p>
          <a:p>
            <a:pPr>
              <a:lnSpc>
                <a:spcPct val="100000"/>
              </a:lnSpc>
            </a:pPr>
            <a:r>
              <a:rPr b="0" lang="en-US" sz="1100" spc="-1" strike="noStrike">
                <a:solidFill>
                  <a:srgbClr val="000000"/>
                </a:solidFill>
                <a:latin typeface="Arial"/>
                <a:ea typeface="DejaVu Sans"/>
              </a:rPr>
              <a:t>File Server</a:t>
            </a:r>
            <a:endParaRPr b="0" lang="en-US" sz="1100" spc="-1" strike="noStrike">
              <a:latin typeface="Arial"/>
            </a:endParaRPr>
          </a:p>
          <a:p>
            <a:pPr>
              <a:lnSpc>
                <a:spcPct val="100000"/>
              </a:lnSpc>
            </a:pPr>
            <a:r>
              <a:rPr b="0" lang="en-US" sz="1100" spc="-1" strike="noStrike">
                <a:solidFill>
                  <a:srgbClr val="000000"/>
                </a:solidFill>
                <a:latin typeface="Arial"/>
                <a:ea typeface="DejaVu Sans"/>
              </a:rPr>
              <a:t>MS SQL</a:t>
            </a:r>
            <a:endParaRPr b="0" lang="en-US" sz="1100" spc="-1" strike="noStrike">
              <a:latin typeface="Arial"/>
            </a:endParaRPr>
          </a:p>
          <a:p>
            <a:pPr>
              <a:lnSpc>
                <a:spcPct val="100000"/>
              </a:lnSpc>
            </a:pPr>
            <a:r>
              <a:rPr b="0" lang="en-US" sz="1100" spc="-1" strike="noStrike">
                <a:solidFill>
                  <a:srgbClr val="000000"/>
                </a:solidFill>
                <a:latin typeface="Arial"/>
                <a:ea typeface="DejaVu Sans"/>
              </a:rPr>
              <a:t>Other Misc.</a:t>
            </a:r>
            <a:endParaRPr b="0" lang="en-US" sz="1100" spc="-1" strike="noStrike">
              <a:latin typeface="Arial"/>
            </a:endParaRPr>
          </a:p>
        </p:txBody>
      </p:sp>
      <p:sp>
        <p:nvSpPr>
          <p:cNvPr id="995" name="CustomShape 5"/>
          <p:cNvSpPr/>
          <p:nvPr/>
        </p:nvSpPr>
        <p:spPr>
          <a:xfrm>
            <a:off x="5927040" y="5253840"/>
            <a:ext cx="1825200" cy="257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Workstations</a:t>
            </a:r>
            <a:endParaRPr b="0" lang="en-US" sz="1100" spc="-1" strike="noStrike">
              <a:latin typeface="Arial"/>
            </a:endParaRPr>
          </a:p>
        </p:txBody>
      </p:sp>
      <p:sp>
        <p:nvSpPr>
          <p:cNvPr id="996" name="CustomShape 6"/>
          <p:cNvSpPr/>
          <p:nvPr/>
        </p:nvSpPr>
        <p:spPr>
          <a:xfrm>
            <a:off x="9851040" y="4498200"/>
            <a:ext cx="1825200" cy="10940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100" spc="-1" strike="noStrike">
                <a:solidFill>
                  <a:srgbClr val="000000"/>
                </a:solidFill>
                <a:latin typeface="Arial"/>
                <a:ea typeface="DejaVu Sans"/>
              </a:rPr>
              <a:t>Kali</a:t>
            </a:r>
            <a:endParaRPr b="0" lang="en-US" sz="1100" spc="-1" strike="noStrike">
              <a:latin typeface="Arial"/>
            </a:endParaRPr>
          </a:p>
          <a:p>
            <a:pPr>
              <a:lnSpc>
                <a:spcPct val="100000"/>
              </a:lnSpc>
            </a:pPr>
            <a:r>
              <a:rPr b="0" lang="en-US" sz="1100" spc="-1" strike="noStrike">
                <a:solidFill>
                  <a:srgbClr val="000000"/>
                </a:solidFill>
                <a:latin typeface="Arial"/>
                <a:ea typeface="DejaVu Sans"/>
              </a:rPr>
              <a:t>Security Onion</a:t>
            </a:r>
            <a:endParaRPr b="0" lang="en-US" sz="1100" spc="-1" strike="noStrike">
              <a:latin typeface="Arial"/>
            </a:endParaRPr>
          </a:p>
          <a:p>
            <a:pPr>
              <a:lnSpc>
                <a:spcPct val="100000"/>
              </a:lnSpc>
            </a:pPr>
            <a:r>
              <a:rPr b="0" lang="en-US" sz="1100" spc="-1" strike="noStrike">
                <a:solidFill>
                  <a:srgbClr val="000000"/>
                </a:solidFill>
                <a:latin typeface="Arial"/>
                <a:ea typeface="DejaVu Sans"/>
              </a:rPr>
              <a:t>Win-SIFT</a:t>
            </a:r>
            <a:endParaRPr b="0" lang="en-US" sz="1100" spc="-1" strike="noStrike">
              <a:latin typeface="Arial"/>
            </a:endParaRPr>
          </a:p>
          <a:p>
            <a:pPr>
              <a:lnSpc>
                <a:spcPct val="100000"/>
              </a:lnSpc>
            </a:pPr>
            <a:r>
              <a:rPr b="0" lang="en-US" sz="1100" spc="-1" strike="noStrike">
                <a:solidFill>
                  <a:srgbClr val="000000"/>
                </a:solidFill>
                <a:latin typeface="Arial"/>
                <a:ea typeface="DejaVu Sans"/>
              </a:rPr>
              <a:t>CAPE Stack</a:t>
            </a:r>
            <a:endParaRPr b="0" lang="en-US" sz="1100" spc="-1" strike="noStrike">
              <a:latin typeface="Arial"/>
            </a:endParaRPr>
          </a:p>
          <a:p>
            <a:pPr>
              <a:lnSpc>
                <a:spcPct val="100000"/>
              </a:lnSpc>
            </a:pPr>
            <a:r>
              <a:rPr b="0" lang="en-US" sz="1100" spc="-1" strike="noStrike">
                <a:solidFill>
                  <a:srgbClr val="000000"/>
                </a:solidFill>
                <a:latin typeface="Arial"/>
                <a:ea typeface="DejaVu Sans"/>
              </a:rPr>
              <a:t>Elastic Flow</a:t>
            </a:r>
            <a:endParaRPr b="0" lang="en-US" sz="1100" spc="-1" strike="noStrike">
              <a:latin typeface="Arial"/>
            </a:endParaRPr>
          </a:p>
          <a:p>
            <a:pPr>
              <a:lnSpc>
                <a:spcPct val="100000"/>
              </a:lnSpc>
            </a:pPr>
            <a:r>
              <a:rPr b="0" lang="en-US" sz="1100" spc="-1" strike="noStrike">
                <a:solidFill>
                  <a:srgbClr val="000000"/>
                </a:solidFill>
                <a:latin typeface="Arial"/>
                <a:ea typeface="DejaVu Sans"/>
              </a:rPr>
              <a:t>Jump Boxes</a:t>
            </a:r>
            <a:endParaRPr b="0" lang="en-US" sz="1100" spc="-1" strike="noStrike">
              <a:latin typeface="Arial"/>
            </a:endParaRPr>
          </a:p>
        </p:txBody>
      </p:sp>
      <p:sp>
        <p:nvSpPr>
          <p:cNvPr id="997" name="CustomShape 7"/>
          <p:cNvSpPr/>
          <p:nvPr/>
        </p:nvSpPr>
        <p:spPr>
          <a:xfrm>
            <a:off x="5820840" y="5176080"/>
            <a:ext cx="2041200" cy="491400"/>
          </a:xfrm>
          <a:prstGeom prst="rect">
            <a:avLst/>
          </a:prstGeom>
          <a:noFill/>
          <a:ln w="29160">
            <a:solidFill>
              <a:srgbClr val="00a933"/>
            </a:solidFill>
            <a:round/>
          </a:ln>
        </p:spPr>
        <p:style>
          <a:lnRef idx="0"/>
          <a:fillRef idx="0"/>
          <a:effectRef idx="0"/>
          <a:fontRef idx="minor"/>
        </p:style>
      </p:sp>
      <p:sp>
        <p:nvSpPr>
          <p:cNvPr id="998" name="CustomShape 8"/>
          <p:cNvSpPr/>
          <p:nvPr/>
        </p:nvSpPr>
        <p:spPr>
          <a:xfrm>
            <a:off x="5820840" y="3304080"/>
            <a:ext cx="2041200" cy="168840"/>
          </a:xfrm>
          <a:prstGeom prst="rect">
            <a:avLst/>
          </a:prstGeom>
          <a:noFill/>
          <a:ln w="29160">
            <a:solidFill>
              <a:srgbClr val="00a933"/>
            </a:solidFill>
            <a:round/>
          </a:ln>
        </p:spPr>
        <p:style>
          <a:lnRef idx="0"/>
          <a:fillRef idx="0"/>
          <a:effectRef idx="0"/>
          <a:fontRef idx="minor"/>
        </p:style>
      </p:sp>
      <p:sp>
        <p:nvSpPr>
          <p:cNvPr id="999" name="CustomShape 9"/>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1000" name="CustomShape 10"/>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1001" name="CustomShape 11"/>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CustomShape 1"/>
          <p:cNvSpPr/>
          <p:nvPr/>
        </p:nvSpPr>
        <p:spPr>
          <a:xfrm>
            <a:off x="0" y="0"/>
            <a:ext cx="12186720" cy="68526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Questions</a:t>
            </a:r>
            <a:endParaRPr b="0" lang="en-US" sz="3600" spc="-1" strike="noStrike">
              <a:latin typeface="Arial"/>
            </a:endParaRPr>
          </a:p>
        </p:txBody>
      </p:sp>
      <p:sp>
        <p:nvSpPr>
          <p:cNvPr id="1003" name="CustomShape 2"/>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1004" name="CustomShape 3"/>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1005" name="CustomShape 4"/>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
        <p:nvSpPr>
          <p:cNvPr id="1006" name="CustomShape 5"/>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1007" name="CustomShape 6"/>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
        <p:nvSpPr>
          <p:cNvPr id="1008" name="CustomShape 7"/>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1009" name="CustomShape 8"/>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
        <p:nvSpPr>
          <p:cNvPr id="1010" name="CustomShape 9"/>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1011" name="CustomShape 10"/>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
        <p:nvSpPr>
          <p:cNvPr id="1012" name="CustomShape 11"/>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1013" name="CustomShape 12"/>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200" spc="-1" strike="noStrike">
                <a:solidFill>
                  <a:srgbClr val="000000"/>
                </a:solidFill>
                <a:latin typeface="Arial"/>
                <a:ea typeface="DejaVu Sans"/>
              </a:rPr>
              <a:t>Cyber Kill Chain and ATT&amp;CK framework</a:t>
            </a:r>
            <a:endParaRPr b="0" lang="en-US" sz="3200" spc="-1" strike="noStrike">
              <a:latin typeface="Arial"/>
            </a:endParaRPr>
          </a:p>
        </p:txBody>
      </p:sp>
      <p:sp>
        <p:nvSpPr>
          <p:cNvPr id="427" name="CustomShape 2"/>
          <p:cNvSpPr/>
          <p:nvPr/>
        </p:nvSpPr>
        <p:spPr>
          <a:xfrm>
            <a:off x="1005840" y="1253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428" name="CustomShape 3"/>
          <p:cNvSpPr/>
          <p:nvPr/>
        </p:nvSpPr>
        <p:spPr>
          <a:xfrm>
            <a:off x="2411640" y="1253520"/>
            <a:ext cx="1710720" cy="61992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429" name="CustomShape 4"/>
          <p:cNvSpPr/>
          <p:nvPr/>
        </p:nvSpPr>
        <p:spPr>
          <a:xfrm>
            <a:off x="3817800" y="1253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430" name="CustomShape 5"/>
          <p:cNvSpPr/>
          <p:nvPr/>
        </p:nvSpPr>
        <p:spPr>
          <a:xfrm>
            <a:off x="5223600" y="1253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431" name="CustomShape 6"/>
          <p:cNvSpPr/>
          <p:nvPr/>
        </p:nvSpPr>
        <p:spPr>
          <a:xfrm>
            <a:off x="6629400" y="1253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432" name="CustomShape 7"/>
          <p:cNvSpPr/>
          <p:nvPr/>
        </p:nvSpPr>
        <p:spPr>
          <a:xfrm>
            <a:off x="8034840" y="1253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433" name="CustomShape 8"/>
          <p:cNvSpPr/>
          <p:nvPr/>
        </p:nvSpPr>
        <p:spPr>
          <a:xfrm>
            <a:off x="9439560" y="1253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434" name="CustomShape 9"/>
          <p:cNvSpPr/>
          <p:nvPr/>
        </p:nvSpPr>
        <p:spPr>
          <a:xfrm flipV="1">
            <a:off x="1005840" y="1600920"/>
            <a:ext cx="2740320" cy="820080"/>
          </a:xfrm>
          <a:prstGeom prst="blockArc">
            <a:avLst>
              <a:gd name="adj1" fmla="val 10800000"/>
              <a:gd name="adj2" fmla="val 0"/>
              <a:gd name="adj3" fmla="val 25000"/>
            </a:avLst>
          </a:prstGeom>
          <a:solidFill>
            <a:srgbClr val="729fcf"/>
          </a:solidFill>
          <a:ln>
            <a:solidFill>
              <a:srgbClr val="729fcf"/>
            </a:solidFill>
          </a:ln>
        </p:spPr>
        <p:style>
          <a:lnRef idx="0"/>
          <a:fillRef idx="0"/>
          <a:effectRef idx="0"/>
          <a:fontRef idx="minor"/>
        </p:style>
      </p:sp>
      <p:sp>
        <p:nvSpPr>
          <p:cNvPr id="435" name="CustomShape 10"/>
          <p:cNvSpPr/>
          <p:nvPr/>
        </p:nvSpPr>
        <p:spPr>
          <a:xfrm flipV="1">
            <a:off x="3817800" y="1600920"/>
            <a:ext cx="6877800" cy="820080"/>
          </a:xfrm>
          <a:prstGeom prst="blockArc">
            <a:avLst>
              <a:gd name="adj1" fmla="val 10800000"/>
              <a:gd name="adj2" fmla="val 0"/>
              <a:gd name="adj3" fmla="val 25000"/>
            </a:avLst>
          </a:prstGeom>
          <a:solidFill>
            <a:srgbClr val="729fcf"/>
          </a:solidFill>
          <a:ln>
            <a:solidFill>
              <a:srgbClr val="3465a4"/>
            </a:solidFill>
          </a:ln>
        </p:spPr>
        <p:style>
          <a:lnRef idx="0"/>
          <a:fillRef idx="0"/>
          <a:effectRef idx="0"/>
          <a:fontRef idx="minor"/>
        </p:style>
      </p:sp>
      <p:sp>
        <p:nvSpPr>
          <p:cNvPr id="436" name="CustomShape 11"/>
          <p:cNvSpPr/>
          <p:nvPr/>
        </p:nvSpPr>
        <p:spPr>
          <a:xfrm>
            <a:off x="2194560" y="2338560"/>
            <a:ext cx="454320" cy="820080"/>
          </a:xfrm>
          <a:custGeom>
            <a:avLst/>
            <a:gdLst/>
            <a:ahLst/>
            <a:rect l="l" t="t" r="r" b="b"/>
            <a:pathLst>
              <a:path w="1272" h="2288">
                <a:moveTo>
                  <a:pt x="317" y="0"/>
                </a:moveTo>
                <a:lnTo>
                  <a:pt x="317" y="1715"/>
                </a:lnTo>
                <a:lnTo>
                  <a:pt x="0" y="1715"/>
                </a:lnTo>
                <a:lnTo>
                  <a:pt x="635" y="2287"/>
                </a:lnTo>
                <a:lnTo>
                  <a:pt x="1271" y="1715"/>
                </a:lnTo>
                <a:lnTo>
                  <a:pt x="953" y="1715"/>
                </a:lnTo>
                <a:lnTo>
                  <a:pt x="953" y="0"/>
                </a:lnTo>
                <a:lnTo>
                  <a:pt x="317" y="0"/>
                </a:lnTo>
              </a:path>
            </a:pathLst>
          </a:custGeom>
          <a:solidFill>
            <a:srgbClr val="729fcf"/>
          </a:solidFill>
          <a:ln>
            <a:solidFill>
              <a:srgbClr val="729fcf"/>
            </a:solidFill>
          </a:ln>
        </p:spPr>
        <p:style>
          <a:lnRef idx="0"/>
          <a:fillRef idx="0"/>
          <a:effectRef idx="0"/>
          <a:fontRef idx="minor"/>
        </p:style>
      </p:sp>
      <p:sp>
        <p:nvSpPr>
          <p:cNvPr id="437" name="CustomShape 12"/>
          <p:cNvSpPr/>
          <p:nvPr/>
        </p:nvSpPr>
        <p:spPr>
          <a:xfrm>
            <a:off x="7040880" y="2338560"/>
            <a:ext cx="454320" cy="820080"/>
          </a:xfrm>
          <a:custGeom>
            <a:avLst/>
            <a:gdLst/>
            <a:ahLst/>
            <a:rect l="l" t="t" r="r" b="b"/>
            <a:pathLst>
              <a:path w="1272" h="2288">
                <a:moveTo>
                  <a:pt x="317" y="0"/>
                </a:moveTo>
                <a:lnTo>
                  <a:pt x="317" y="1715"/>
                </a:lnTo>
                <a:lnTo>
                  <a:pt x="0" y="1715"/>
                </a:lnTo>
                <a:lnTo>
                  <a:pt x="635" y="2287"/>
                </a:lnTo>
                <a:lnTo>
                  <a:pt x="1271" y="1715"/>
                </a:lnTo>
                <a:lnTo>
                  <a:pt x="953" y="1715"/>
                </a:lnTo>
                <a:lnTo>
                  <a:pt x="953" y="0"/>
                </a:lnTo>
                <a:lnTo>
                  <a:pt x="317" y="0"/>
                </a:lnTo>
              </a:path>
            </a:pathLst>
          </a:custGeom>
          <a:solidFill>
            <a:srgbClr val="729fcf"/>
          </a:solidFill>
          <a:ln>
            <a:solidFill>
              <a:srgbClr val="729fcf"/>
            </a:solidFill>
          </a:ln>
        </p:spPr>
        <p:style>
          <a:lnRef idx="0"/>
          <a:fillRef idx="0"/>
          <a:effectRef idx="0"/>
          <a:fontRef idx="minor"/>
        </p:style>
      </p:sp>
      <p:sp>
        <p:nvSpPr>
          <p:cNvPr id="438" name="CustomShape 13"/>
          <p:cNvSpPr/>
          <p:nvPr/>
        </p:nvSpPr>
        <p:spPr>
          <a:xfrm>
            <a:off x="1423800" y="3226680"/>
            <a:ext cx="5026320" cy="227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Arial"/>
                <a:ea typeface="DejaVu Sans"/>
              </a:rPr>
              <a:t>MITRE PRE-ATT&amp;CK framework.</a:t>
            </a:r>
            <a:endParaRPr b="0" lang="en-US" sz="1200" spc="-1" strike="noStrike">
              <a:latin typeface="Arial"/>
            </a:endParaRPr>
          </a:p>
          <a:p>
            <a:pPr>
              <a:lnSpc>
                <a:spcPct val="100000"/>
              </a:lnSpc>
            </a:pP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Priority Definition (Planning, Direction)</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Target Selection</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Information Gathering (Technical, People, Organizational)</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Weakness Identification (Technical, People, Organizational)</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Adversary OpSec</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Establish &amp; Maintain Infrastructure</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Persona Development</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Build Capabilities</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Test Capabilities</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Stage Capabilities.</a:t>
            </a:r>
            <a:endParaRPr b="0" lang="en-US" sz="1200" spc="-1" strike="noStrike">
              <a:latin typeface="Arial"/>
            </a:endParaRPr>
          </a:p>
        </p:txBody>
      </p:sp>
      <p:sp>
        <p:nvSpPr>
          <p:cNvPr id="439" name="CustomShape 14"/>
          <p:cNvSpPr/>
          <p:nvPr/>
        </p:nvSpPr>
        <p:spPr>
          <a:xfrm>
            <a:off x="6519600" y="3226680"/>
            <a:ext cx="5026320" cy="2279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200" spc="-1" strike="noStrike">
                <a:solidFill>
                  <a:srgbClr val="000000"/>
                </a:solidFill>
                <a:latin typeface="Arial"/>
                <a:ea typeface="DejaVu Sans"/>
              </a:rPr>
              <a:t>MITRE ENTERPRISE ATT&amp;CK framework.</a:t>
            </a:r>
            <a:endParaRPr b="0" lang="en-US" sz="1200" spc="-1" strike="noStrike">
              <a:latin typeface="Arial"/>
            </a:endParaRPr>
          </a:p>
          <a:p>
            <a:pPr>
              <a:lnSpc>
                <a:spcPct val="100000"/>
              </a:lnSpc>
            </a:pP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Initial Access</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Execution</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Persistence</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Privilege Escalation</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Defense Evasion</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Credential Access</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Discovery</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Lateral Movement</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Collection Exfiltration</a:t>
            </a:r>
            <a:endParaRPr b="0" lang="en-US" sz="1200" spc="-1" strike="noStrike">
              <a:latin typeface="Arial"/>
            </a:endParaRPr>
          </a:p>
          <a:p>
            <a:pPr marL="216000" indent="-213120">
              <a:lnSpc>
                <a:spcPct val="100000"/>
              </a:lnSpc>
              <a:buClr>
                <a:srgbClr val="000000"/>
              </a:buClr>
              <a:buSzPct val="45000"/>
              <a:buFont typeface="Wingdings" charset="2"/>
              <a:buChar char=""/>
            </a:pPr>
            <a:r>
              <a:rPr b="0" lang="en-US" sz="1200" spc="-1" strike="noStrike">
                <a:solidFill>
                  <a:srgbClr val="000000"/>
                </a:solidFill>
                <a:latin typeface="Arial"/>
                <a:ea typeface="DejaVu Sans"/>
              </a:rPr>
              <a:t>Command &amp; Control</a:t>
            </a:r>
            <a:endParaRPr b="0" lang="en-US" sz="1200" spc="-1" strike="noStrike">
              <a:latin typeface="Arial"/>
            </a:endParaRPr>
          </a:p>
        </p:txBody>
      </p:sp>
      <p:sp>
        <p:nvSpPr>
          <p:cNvPr id="440" name="CustomShape 15"/>
          <p:cNvSpPr/>
          <p:nvPr/>
        </p:nvSpPr>
        <p:spPr>
          <a:xfrm>
            <a:off x="3441960" y="878400"/>
            <a:ext cx="515232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Arial"/>
                <a:ea typeface="DejaVu Sans"/>
              </a:rPr>
              <a:t>Lockheed Martin Cyber Attack Kill Chain</a:t>
            </a:r>
            <a:endParaRPr b="0" lang="en-US" sz="1800" spc="-1" strike="noStrike">
              <a:latin typeface="Arial"/>
            </a:endParaRPr>
          </a:p>
        </p:txBody>
      </p:sp>
      <p:sp>
        <p:nvSpPr>
          <p:cNvPr id="441" name="CustomShape 16"/>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442" name="CustomShape 17"/>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443" name="CustomShape 18"/>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44"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Identify the Target(s)</a:t>
            </a:r>
            <a:endParaRPr b="0" lang="en-US" sz="3600" spc="-1" strike="noStrike">
              <a:latin typeface="Arial"/>
            </a:endParaRPr>
          </a:p>
        </p:txBody>
      </p:sp>
      <p:sp>
        <p:nvSpPr>
          <p:cNvPr id="445" name="CustomShape 2"/>
          <p:cNvSpPr/>
          <p:nvPr/>
        </p:nvSpPr>
        <p:spPr>
          <a:xfrm>
            <a:off x="1005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446" name="CustomShape 3"/>
          <p:cNvSpPr/>
          <p:nvPr/>
        </p:nvSpPr>
        <p:spPr>
          <a:xfrm>
            <a:off x="2411640" y="1109520"/>
            <a:ext cx="1710720" cy="61992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447" name="CustomShape 4"/>
          <p:cNvSpPr/>
          <p:nvPr/>
        </p:nvSpPr>
        <p:spPr>
          <a:xfrm>
            <a:off x="38178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448" name="CustomShape 5"/>
          <p:cNvSpPr/>
          <p:nvPr/>
        </p:nvSpPr>
        <p:spPr>
          <a:xfrm>
            <a:off x="52236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449" name="CustomShape 6"/>
          <p:cNvSpPr/>
          <p:nvPr/>
        </p:nvSpPr>
        <p:spPr>
          <a:xfrm>
            <a:off x="66294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450" name="CustomShape 7"/>
          <p:cNvSpPr/>
          <p:nvPr/>
        </p:nvSpPr>
        <p:spPr>
          <a:xfrm>
            <a:off x="8034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451" name="CustomShape 8"/>
          <p:cNvSpPr/>
          <p:nvPr/>
        </p:nvSpPr>
        <p:spPr>
          <a:xfrm>
            <a:off x="943956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452" name="CustomShape 9"/>
          <p:cNvSpPr/>
          <p:nvPr/>
        </p:nvSpPr>
        <p:spPr>
          <a:xfrm>
            <a:off x="960120" y="3383280"/>
            <a:ext cx="4078080" cy="1460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AGGRESSORS</a:t>
            </a:r>
            <a:br/>
            <a:r>
              <a:rPr b="0" lang="en-US" sz="1000" spc="-1" strike="noStrike">
                <a:solidFill>
                  <a:srgbClr val="000000"/>
                </a:solidFill>
                <a:latin typeface="Arial"/>
                <a:ea typeface="DejaVu Sans"/>
              </a:rPr>
              <a:t>The aggressors are in the planning phase of their operation.</a:t>
            </a:r>
            <a:br/>
            <a:r>
              <a:rPr b="0" lang="en-US" sz="1000" spc="-1" strike="noStrike">
                <a:solidFill>
                  <a:srgbClr val="000000"/>
                </a:solidFill>
                <a:latin typeface="Arial"/>
                <a:ea typeface="DejaVu Sans"/>
              </a:rPr>
              <a:t>They conduct research to understand which targets will enable</a:t>
            </a:r>
            <a:br/>
            <a:r>
              <a:rPr b="0" lang="en-US" sz="1000" spc="-1" strike="noStrike">
                <a:solidFill>
                  <a:srgbClr val="000000"/>
                </a:solidFill>
                <a:latin typeface="Arial"/>
                <a:ea typeface="DejaVu Sans"/>
              </a:rPr>
              <a:t>them to meet their objectives.</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Harvest email addresses</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Identify employees on social media networks</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Collect press releases, contract awards, conference attendee lists</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Discover internet-facing servers</a:t>
            </a:r>
            <a:endParaRPr b="0" lang="en-US" sz="1000" spc="-1" strike="noStrike">
              <a:latin typeface="Arial"/>
            </a:endParaRPr>
          </a:p>
        </p:txBody>
      </p:sp>
      <p:sp>
        <p:nvSpPr>
          <p:cNvPr id="453" name="CustomShape 10"/>
          <p:cNvSpPr/>
          <p:nvPr/>
        </p:nvSpPr>
        <p:spPr>
          <a:xfrm>
            <a:off x="5943600" y="3383280"/>
            <a:ext cx="5108400" cy="13078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DEFENDERS</a:t>
            </a:r>
            <a:endParaRPr b="0" lang="en-US" sz="1000" spc="-1" strike="noStrike">
              <a:latin typeface="Arial"/>
            </a:endParaRPr>
          </a:p>
          <a:p>
            <a:pPr>
              <a:lnSpc>
                <a:spcPct val="100000"/>
              </a:lnSpc>
            </a:pPr>
            <a:r>
              <a:rPr b="0" lang="en-US" sz="1000" spc="-1" strike="noStrike">
                <a:solidFill>
                  <a:srgbClr val="000000"/>
                </a:solidFill>
                <a:latin typeface="Arial"/>
                <a:ea typeface="DejaVu Sans"/>
              </a:rPr>
              <a:t>Detecting reconnaissance as it happens can be very difficult, but when</a:t>
            </a:r>
            <a:br/>
            <a:r>
              <a:rPr b="0" lang="en-US" sz="1000" spc="-1" strike="noStrike">
                <a:solidFill>
                  <a:srgbClr val="000000"/>
                </a:solidFill>
                <a:latin typeface="Arial"/>
                <a:ea typeface="DejaVu Sans"/>
              </a:rPr>
              <a:t>defenders discover recon – even well after the fact – it can reveal the</a:t>
            </a:r>
            <a:br/>
            <a:r>
              <a:rPr b="0" lang="en-US" sz="1000" spc="-1" strike="noStrike">
                <a:solidFill>
                  <a:srgbClr val="000000"/>
                </a:solidFill>
                <a:latin typeface="Arial"/>
                <a:ea typeface="DejaVu Sans"/>
              </a:rPr>
              <a:t>intent of the adversaries.</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Collect website visitor logs for alerting and historical searching.</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Collaborate with web administrators to utilize their existing browser analytics.</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Build detections for browsing behaviors unique to reconnaissance.</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Prioritize defenses around particular technologies or people based on recon activity.</a:t>
            </a:r>
            <a:endParaRPr b="0" lang="en-US" sz="1000" spc="-1" strike="noStrike">
              <a:latin typeface="Arial"/>
            </a:endParaRPr>
          </a:p>
        </p:txBody>
      </p:sp>
      <p:sp>
        <p:nvSpPr>
          <p:cNvPr id="454" name="Line 11"/>
          <p:cNvSpPr/>
          <p:nvPr/>
        </p:nvSpPr>
        <p:spPr>
          <a:xfrm>
            <a:off x="2724840" y="1426320"/>
            <a:ext cx="1371600" cy="621720"/>
          </a:xfrm>
          <a:prstGeom prst="line">
            <a:avLst/>
          </a:prstGeom>
          <a:ln>
            <a:solidFill>
              <a:srgbClr val="3465a4"/>
            </a:solidFill>
          </a:ln>
        </p:spPr>
        <p:style>
          <a:lnRef idx="0"/>
          <a:fillRef idx="0"/>
          <a:effectRef idx="0"/>
          <a:fontRef idx="minor"/>
        </p:style>
      </p:sp>
      <p:sp>
        <p:nvSpPr>
          <p:cNvPr id="455" name="CustomShape 12"/>
          <p:cNvSpPr/>
          <p:nvPr/>
        </p:nvSpPr>
        <p:spPr>
          <a:xfrm>
            <a:off x="1990440" y="1645920"/>
            <a:ext cx="2212560" cy="80280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500" spc="-1" strike="noStrike">
                <a:solidFill>
                  <a:srgbClr val="ffffff"/>
                </a:solidFill>
                <a:latin typeface="Arial"/>
                <a:ea typeface="DejaVu Sans"/>
              </a:rPr>
              <a:t>       </a:t>
            </a:r>
            <a:r>
              <a:rPr b="1" lang="en-US" sz="1500" spc="-1" strike="noStrike">
                <a:solidFill>
                  <a:srgbClr val="000000"/>
                </a:solidFill>
                <a:latin typeface="Arial"/>
                <a:ea typeface="DejaVu Sans"/>
              </a:rPr>
              <a:t>Reconnaissance</a:t>
            </a:r>
            <a:endParaRPr b="0" lang="en-US" sz="1500" spc="-1" strike="noStrike">
              <a:latin typeface="Arial"/>
            </a:endParaRPr>
          </a:p>
        </p:txBody>
      </p:sp>
      <p:sp>
        <p:nvSpPr>
          <p:cNvPr id="456" name="Line 13"/>
          <p:cNvSpPr/>
          <p:nvPr/>
        </p:nvSpPr>
        <p:spPr>
          <a:xfrm>
            <a:off x="1005840" y="1732680"/>
            <a:ext cx="984600" cy="719280"/>
          </a:xfrm>
          <a:prstGeom prst="line">
            <a:avLst/>
          </a:prstGeom>
          <a:ln>
            <a:solidFill>
              <a:srgbClr val="3465a4"/>
            </a:solidFill>
          </a:ln>
        </p:spPr>
        <p:style>
          <a:lnRef idx="0"/>
          <a:fillRef idx="0"/>
          <a:effectRef idx="0"/>
          <a:fontRef idx="minor"/>
        </p:style>
      </p:sp>
      <p:sp>
        <p:nvSpPr>
          <p:cNvPr id="457" name="Line 14"/>
          <p:cNvSpPr/>
          <p:nvPr/>
        </p:nvSpPr>
        <p:spPr>
          <a:xfrm>
            <a:off x="1027080" y="1109520"/>
            <a:ext cx="984600" cy="536400"/>
          </a:xfrm>
          <a:prstGeom prst="line">
            <a:avLst/>
          </a:prstGeom>
          <a:ln>
            <a:solidFill>
              <a:srgbClr val="3465a4"/>
            </a:solidFill>
          </a:ln>
        </p:spPr>
        <p:style>
          <a:lnRef idx="0"/>
          <a:fillRef idx="0"/>
          <a:effectRef idx="0"/>
          <a:fontRef idx="minor"/>
        </p:style>
      </p:sp>
      <p:sp>
        <p:nvSpPr>
          <p:cNvPr id="458" name="Line 15"/>
          <p:cNvSpPr/>
          <p:nvPr/>
        </p:nvSpPr>
        <p:spPr>
          <a:xfrm>
            <a:off x="2307240" y="1109520"/>
            <a:ext cx="1350360" cy="536400"/>
          </a:xfrm>
          <a:prstGeom prst="line">
            <a:avLst/>
          </a:prstGeom>
          <a:ln>
            <a:solidFill>
              <a:srgbClr val="3465a4"/>
            </a:solidFill>
          </a:ln>
        </p:spPr>
        <p:style>
          <a:lnRef idx="0"/>
          <a:fillRef idx="0"/>
          <a:effectRef idx="0"/>
          <a:fontRef idx="minor"/>
        </p:style>
      </p:sp>
      <p:sp>
        <p:nvSpPr>
          <p:cNvPr id="459" name="CustomShape 16"/>
          <p:cNvSpPr/>
          <p:nvPr/>
        </p:nvSpPr>
        <p:spPr>
          <a:xfrm>
            <a:off x="961920" y="2468880"/>
            <a:ext cx="4078080" cy="106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Arial"/>
                <a:ea typeface="DejaVu Sans"/>
              </a:rPr>
              <a:t>Expected Actions of Aggressors and Defenders During</a:t>
            </a:r>
            <a:endParaRPr b="0" lang="en-US" sz="1600" spc="-1" strike="noStrike">
              <a:latin typeface="Arial"/>
            </a:endParaRPr>
          </a:p>
          <a:p>
            <a:pPr>
              <a:lnSpc>
                <a:spcPct val="100000"/>
              </a:lnSpc>
            </a:pPr>
            <a:r>
              <a:rPr b="1" i="1" lang="en-US" sz="1600" spc="-1" strike="noStrike">
                <a:solidFill>
                  <a:srgbClr val="2a6099"/>
                </a:solidFill>
                <a:latin typeface="Arial"/>
                <a:ea typeface="DejaVu Sans"/>
              </a:rPr>
              <a:t>Reconnaissance</a:t>
            </a:r>
            <a:br/>
            <a:endParaRPr b="0" lang="en-US" sz="1600" spc="-1" strike="noStrike">
              <a:latin typeface="Arial"/>
            </a:endParaRPr>
          </a:p>
        </p:txBody>
      </p:sp>
      <p:sp>
        <p:nvSpPr>
          <p:cNvPr id="460" name="CustomShape 17"/>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461" name="CustomShape 18"/>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462" name="CustomShape 19"/>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3"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Prepare the Operation</a:t>
            </a:r>
            <a:endParaRPr b="0" lang="en-US" sz="3600" spc="-1" strike="noStrike">
              <a:latin typeface="Arial"/>
            </a:endParaRPr>
          </a:p>
        </p:txBody>
      </p:sp>
      <p:sp>
        <p:nvSpPr>
          <p:cNvPr id="464" name="CustomShape 2"/>
          <p:cNvSpPr/>
          <p:nvPr/>
        </p:nvSpPr>
        <p:spPr>
          <a:xfrm>
            <a:off x="1005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465" name="CustomShape 3"/>
          <p:cNvSpPr/>
          <p:nvPr/>
        </p:nvSpPr>
        <p:spPr>
          <a:xfrm>
            <a:off x="2411640" y="1109520"/>
            <a:ext cx="1710720" cy="61992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466" name="CustomShape 4"/>
          <p:cNvSpPr/>
          <p:nvPr/>
        </p:nvSpPr>
        <p:spPr>
          <a:xfrm>
            <a:off x="38178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467" name="CustomShape 5"/>
          <p:cNvSpPr/>
          <p:nvPr/>
        </p:nvSpPr>
        <p:spPr>
          <a:xfrm>
            <a:off x="52236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468" name="CustomShape 6"/>
          <p:cNvSpPr/>
          <p:nvPr/>
        </p:nvSpPr>
        <p:spPr>
          <a:xfrm>
            <a:off x="66294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469" name="CustomShape 7"/>
          <p:cNvSpPr/>
          <p:nvPr/>
        </p:nvSpPr>
        <p:spPr>
          <a:xfrm>
            <a:off x="8034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470" name="CustomShape 8"/>
          <p:cNvSpPr/>
          <p:nvPr/>
        </p:nvSpPr>
        <p:spPr>
          <a:xfrm>
            <a:off x="943956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471" name="CustomShape 9"/>
          <p:cNvSpPr/>
          <p:nvPr/>
        </p:nvSpPr>
        <p:spPr>
          <a:xfrm>
            <a:off x="960120" y="3383280"/>
            <a:ext cx="4078080" cy="2069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AGGRESSORS</a:t>
            </a:r>
            <a:br/>
            <a:r>
              <a:rPr b="0" lang="en-US" sz="1000" spc="-1" strike="noStrike">
                <a:solidFill>
                  <a:srgbClr val="000000"/>
                </a:solidFill>
                <a:latin typeface="Arial"/>
                <a:ea typeface="DejaVu Sans"/>
              </a:rPr>
              <a:t>The aggressors are in the preparation and staging phase of their operation. Malware generation is likely not done by hand – they use automated tools. A “weaponizer” couples malware and exploit into a deliverable payload. </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Obtain a weaponizer, either in-house or obtain through public or private channels </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For file-based exploits, select “decoy” document to present to the victim. </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Select backdoor implant and appropriate command and control infrastructure for operation</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Designate a specific “mission id” and embed in the malware</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Compile the backdoor and weaponize the payload</a:t>
            </a:r>
            <a:endParaRPr b="0" lang="en-US" sz="1000" spc="-1" strike="noStrike">
              <a:latin typeface="Arial"/>
            </a:endParaRPr>
          </a:p>
        </p:txBody>
      </p:sp>
      <p:sp>
        <p:nvSpPr>
          <p:cNvPr id="472" name="CustomShape 10"/>
          <p:cNvSpPr/>
          <p:nvPr/>
        </p:nvSpPr>
        <p:spPr>
          <a:xfrm>
            <a:off x="5943600" y="3383280"/>
            <a:ext cx="5108400" cy="2069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DEFENDERS</a:t>
            </a:r>
            <a:endParaRPr b="0" lang="en-US" sz="1000" spc="-1" strike="noStrike">
              <a:latin typeface="Arial"/>
            </a:endParaRPr>
          </a:p>
          <a:p>
            <a:pPr>
              <a:lnSpc>
                <a:spcPct val="100000"/>
              </a:lnSpc>
            </a:pPr>
            <a:r>
              <a:rPr b="0" lang="en-US" sz="1000" spc="-1" strike="noStrike">
                <a:solidFill>
                  <a:srgbClr val="000000"/>
                </a:solidFill>
                <a:latin typeface="Arial"/>
                <a:ea typeface="DejaVu Sans"/>
              </a:rPr>
              <a:t>This is an essential phase for defenders to understand. Though they cannot detect weaponization as it happens, they can infer by analyzing malware artifacts. Detections against weaponizer artifacts are often the most durable &amp; resilient defenses.</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Conduct full malware analysis – not just what payload it drops, but how it was made.</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Build detections for weaponizers – find new campaigns and new payloads only because they re-used a weaponizer toolkit.</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Analyze timeline of when malware was created relative to when it was used. Old malware is “malware off the shelf” but new malware might mean active, tailored operations.</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Collect files and metadata for future analysis.</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1000" spc="-1" strike="noStrike">
                <a:solidFill>
                  <a:srgbClr val="000000"/>
                </a:solidFill>
                <a:latin typeface="Arial"/>
                <a:ea typeface="DejaVu Sans"/>
              </a:rPr>
              <a:t>Determine which weaponizer artifacts are common to which APT campaigns. Are they widely shared or closely held?</a:t>
            </a:r>
            <a:endParaRPr b="0" lang="en-US" sz="1000" spc="-1" strike="noStrike">
              <a:latin typeface="Arial"/>
            </a:endParaRPr>
          </a:p>
        </p:txBody>
      </p:sp>
      <p:sp>
        <p:nvSpPr>
          <p:cNvPr id="473" name="Line 11"/>
          <p:cNvSpPr/>
          <p:nvPr/>
        </p:nvSpPr>
        <p:spPr>
          <a:xfrm>
            <a:off x="4128840" y="1426320"/>
            <a:ext cx="1371600" cy="621720"/>
          </a:xfrm>
          <a:prstGeom prst="line">
            <a:avLst/>
          </a:prstGeom>
          <a:ln>
            <a:solidFill>
              <a:srgbClr val="3465a4"/>
            </a:solidFill>
          </a:ln>
        </p:spPr>
        <p:style>
          <a:lnRef idx="0"/>
          <a:fillRef idx="0"/>
          <a:effectRef idx="0"/>
          <a:fontRef idx="minor"/>
        </p:style>
      </p:sp>
      <p:sp>
        <p:nvSpPr>
          <p:cNvPr id="474" name="CustomShape 12"/>
          <p:cNvSpPr/>
          <p:nvPr/>
        </p:nvSpPr>
        <p:spPr>
          <a:xfrm>
            <a:off x="3394440" y="1645920"/>
            <a:ext cx="2212560" cy="80280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500" spc="-1" strike="noStrike">
                <a:solidFill>
                  <a:srgbClr val="ffffff"/>
                </a:solidFill>
                <a:latin typeface="Arial"/>
                <a:ea typeface="DejaVu Sans"/>
              </a:rPr>
              <a:t>       </a:t>
            </a:r>
            <a:r>
              <a:rPr b="1" lang="en-US" sz="1500" spc="-1" strike="noStrike">
                <a:solidFill>
                  <a:srgbClr val="000000"/>
                </a:solidFill>
                <a:latin typeface="Arial"/>
                <a:ea typeface="DejaVu Sans"/>
              </a:rPr>
              <a:t>Reconnaissance</a:t>
            </a:r>
            <a:endParaRPr b="0" lang="en-US" sz="1500" spc="-1" strike="noStrike">
              <a:latin typeface="Arial"/>
            </a:endParaRPr>
          </a:p>
        </p:txBody>
      </p:sp>
      <p:sp>
        <p:nvSpPr>
          <p:cNvPr id="475" name="Line 13"/>
          <p:cNvSpPr/>
          <p:nvPr/>
        </p:nvSpPr>
        <p:spPr>
          <a:xfrm>
            <a:off x="2409840" y="1732680"/>
            <a:ext cx="984600" cy="719280"/>
          </a:xfrm>
          <a:prstGeom prst="line">
            <a:avLst/>
          </a:prstGeom>
          <a:ln>
            <a:solidFill>
              <a:srgbClr val="3465a4"/>
            </a:solidFill>
          </a:ln>
        </p:spPr>
        <p:style>
          <a:lnRef idx="0"/>
          <a:fillRef idx="0"/>
          <a:effectRef idx="0"/>
          <a:fontRef idx="minor"/>
        </p:style>
      </p:sp>
      <p:sp>
        <p:nvSpPr>
          <p:cNvPr id="476" name="Line 14"/>
          <p:cNvSpPr/>
          <p:nvPr/>
        </p:nvSpPr>
        <p:spPr>
          <a:xfrm>
            <a:off x="2431080" y="1109520"/>
            <a:ext cx="984600" cy="536400"/>
          </a:xfrm>
          <a:prstGeom prst="line">
            <a:avLst/>
          </a:prstGeom>
          <a:ln>
            <a:solidFill>
              <a:srgbClr val="3465a4"/>
            </a:solidFill>
          </a:ln>
        </p:spPr>
        <p:style>
          <a:lnRef idx="0"/>
          <a:fillRef idx="0"/>
          <a:effectRef idx="0"/>
          <a:fontRef idx="minor"/>
        </p:style>
      </p:sp>
      <p:sp>
        <p:nvSpPr>
          <p:cNvPr id="477" name="Line 15"/>
          <p:cNvSpPr/>
          <p:nvPr/>
        </p:nvSpPr>
        <p:spPr>
          <a:xfrm>
            <a:off x="3711240" y="1109520"/>
            <a:ext cx="1350360" cy="536400"/>
          </a:xfrm>
          <a:prstGeom prst="line">
            <a:avLst/>
          </a:prstGeom>
          <a:ln>
            <a:solidFill>
              <a:srgbClr val="3465a4"/>
            </a:solidFill>
          </a:ln>
        </p:spPr>
        <p:style>
          <a:lnRef idx="0"/>
          <a:fillRef idx="0"/>
          <a:effectRef idx="0"/>
          <a:fontRef idx="minor"/>
        </p:style>
      </p:sp>
      <p:sp>
        <p:nvSpPr>
          <p:cNvPr id="478" name="CustomShape 16"/>
          <p:cNvSpPr/>
          <p:nvPr/>
        </p:nvSpPr>
        <p:spPr>
          <a:xfrm>
            <a:off x="961920" y="2468880"/>
            <a:ext cx="4078080" cy="106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Arial"/>
                <a:ea typeface="DejaVu Sans"/>
              </a:rPr>
              <a:t>Expected Actions of Aggressors and Defenders During</a:t>
            </a:r>
            <a:endParaRPr b="0" lang="en-US" sz="1600" spc="-1" strike="noStrike">
              <a:latin typeface="Arial"/>
            </a:endParaRPr>
          </a:p>
          <a:p>
            <a:pPr>
              <a:lnSpc>
                <a:spcPct val="100000"/>
              </a:lnSpc>
            </a:pPr>
            <a:r>
              <a:rPr b="1" i="1" lang="en-US" sz="1600" spc="-1" strike="noStrike">
                <a:solidFill>
                  <a:srgbClr val="2a6099"/>
                </a:solidFill>
                <a:latin typeface="Arial"/>
                <a:ea typeface="DejaVu Sans"/>
              </a:rPr>
              <a:t>Weaponization</a:t>
            </a:r>
            <a:br/>
            <a:endParaRPr b="0" lang="en-US" sz="1600" spc="-1" strike="noStrike">
              <a:latin typeface="Arial"/>
            </a:endParaRPr>
          </a:p>
        </p:txBody>
      </p:sp>
      <p:sp>
        <p:nvSpPr>
          <p:cNvPr id="479" name="CustomShape 17"/>
          <p:cNvSpPr/>
          <p:nvPr/>
        </p:nvSpPr>
        <p:spPr>
          <a:xfrm>
            <a:off x="3383280" y="1645920"/>
            <a:ext cx="2223720" cy="80280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600" spc="-1" strike="noStrike">
                <a:solidFill>
                  <a:srgbClr val="ffffff"/>
                </a:solidFill>
                <a:latin typeface="Arial"/>
                <a:ea typeface="DejaVu Sans"/>
              </a:rPr>
              <a:t>      </a:t>
            </a:r>
            <a:r>
              <a:rPr b="1" lang="en-US" sz="1600" spc="-1" strike="noStrike">
                <a:solidFill>
                  <a:srgbClr val="ffffff"/>
                </a:solidFill>
                <a:latin typeface="Arial"/>
                <a:ea typeface="DejaVu Sans"/>
              </a:rPr>
              <a:t>Weaponization</a:t>
            </a:r>
            <a:endParaRPr b="0" lang="en-US" sz="1600" spc="-1" strike="noStrike">
              <a:latin typeface="Arial"/>
            </a:endParaRPr>
          </a:p>
        </p:txBody>
      </p:sp>
      <p:sp>
        <p:nvSpPr>
          <p:cNvPr id="480" name="CustomShape 18"/>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481" name="CustomShape 19"/>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482" name="CustomShape 20"/>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3"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Launch the Operation</a:t>
            </a:r>
            <a:endParaRPr b="0" lang="en-US" sz="3600" spc="-1" strike="noStrike">
              <a:latin typeface="Arial"/>
            </a:endParaRPr>
          </a:p>
        </p:txBody>
      </p:sp>
      <p:sp>
        <p:nvSpPr>
          <p:cNvPr id="484" name="CustomShape 2"/>
          <p:cNvSpPr/>
          <p:nvPr/>
        </p:nvSpPr>
        <p:spPr>
          <a:xfrm>
            <a:off x="1005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485" name="CustomShape 3"/>
          <p:cNvSpPr/>
          <p:nvPr/>
        </p:nvSpPr>
        <p:spPr>
          <a:xfrm>
            <a:off x="2411640" y="1109520"/>
            <a:ext cx="1710720" cy="61992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486" name="CustomShape 4"/>
          <p:cNvSpPr/>
          <p:nvPr/>
        </p:nvSpPr>
        <p:spPr>
          <a:xfrm>
            <a:off x="38178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487" name="CustomShape 5"/>
          <p:cNvSpPr/>
          <p:nvPr/>
        </p:nvSpPr>
        <p:spPr>
          <a:xfrm>
            <a:off x="52236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488" name="CustomShape 6"/>
          <p:cNvSpPr/>
          <p:nvPr/>
        </p:nvSpPr>
        <p:spPr>
          <a:xfrm>
            <a:off x="66294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489" name="CustomShape 7"/>
          <p:cNvSpPr/>
          <p:nvPr/>
        </p:nvSpPr>
        <p:spPr>
          <a:xfrm>
            <a:off x="8034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490" name="CustomShape 8"/>
          <p:cNvSpPr/>
          <p:nvPr/>
        </p:nvSpPr>
        <p:spPr>
          <a:xfrm>
            <a:off x="943956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491" name="CustomShape 9"/>
          <p:cNvSpPr/>
          <p:nvPr/>
        </p:nvSpPr>
        <p:spPr>
          <a:xfrm>
            <a:off x="960120" y="3383280"/>
            <a:ext cx="4907160" cy="16124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AGGRESSORS</a:t>
            </a:r>
            <a:br/>
            <a:r>
              <a:rPr b="0" lang="en-US" sz="1000" spc="-1" strike="noStrike">
                <a:solidFill>
                  <a:srgbClr val="000000"/>
                </a:solidFill>
                <a:latin typeface="Arial"/>
                <a:ea typeface="DejaVu Sans"/>
              </a:rPr>
              <a:t>The aggressors convey the malware to the target. They have launched their operation. </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Adversary controlled delivery:</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Direct against web servers</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Adversary released delivery</a:t>
            </a:r>
            <a:endParaRPr b="0" lang="en-US" sz="1000" spc="-1" strike="noStrike">
              <a:latin typeface="Arial"/>
            </a:endParaRPr>
          </a:p>
          <a:p>
            <a:pPr marL="73080" indent="-213120">
              <a:lnSpc>
                <a:spcPct val="100000"/>
              </a:lnSpc>
              <a:buClr>
                <a:srgbClr val="000000"/>
              </a:buClr>
              <a:buFont typeface="Wingdings" charset="2"/>
              <a:buChar char=""/>
            </a:pPr>
            <a:r>
              <a:rPr b="0" lang="en-US" sz="1000" spc="-1" strike="noStrike">
                <a:solidFill>
                  <a:srgbClr val="000000"/>
                </a:solidFill>
                <a:latin typeface="Arial"/>
                <a:ea typeface="DejaVu Sans"/>
              </a:rPr>
              <a:t>Malicious email</a:t>
            </a:r>
            <a:endParaRPr b="0" lang="en-US" sz="1000" spc="-1" strike="noStrike">
              <a:latin typeface="Arial"/>
            </a:endParaRPr>
          </a:p>
          <a:p>
            <a:pPr marL="73080" indent="-213120">
              <a:lnSpc>
                <a:spcPct val="100000"/>
              </a:lnSpc>
              <a:buClr>
                <a:srgbClr val="000000"/>
              </a:buClr>
              <a:buFont typeface="Wingdings" charset="2"/>
              <a:buChar char=""/>
            </a:pPr>
            <a:r>
              <a:rPr b="0" lang="en-US" sz="1000" spc="-1" strike="noStrike">
                <a:solidFill>
                  <a:srgbClr val="000000"/>
                </a:solidFill>
                <a:latin typeface="Arial"/>
                <a:ea typeface="DejaVu Sans"/>
              </a:rPr>
              <a:t>Malware on USB stick</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Social media interactions</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a:t>
            </a:r>
            <a:r>
              <a:rPr b="0" lang="en-US" sz="1000" spc="-1" strike="noStrike">
                <a:solidFill>
                  <a:srgbClr val="000000"/>
                </a:solidFill>
                <a:latin typeface="Arial"/>
                <a:ea typeface="DejaVu Sans"/>
              </a:rPr>
              <a:t>Watering hole” compromised websites</a:t>
            </a:r>
            <a:endParaRPr b="0" lang="en-US" sz="1000" spc="-1" strike="noStrike">
              <a:latin typeface="Arial"/>
            </a:endParaRPr>
          </a:p>
        </p:txBody>
      </p:sp>
      <p:sp>
        <p:nvSpPr>
          <p:cNvPr id="492" name="CustomShape 10"/>
          <p:cNvSpPr/>
          <p:nvPr/>
        </p:nvSpPr>
        <p:spPr>
          <a:xfrm>
            <a:off x="5943600" y="3383280"/>
            <a:ext cx="5108400" cy="179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DEFENDERS</a:t>
            </a:r>
            <a:endParaRPr b="0" lang="en-US" sz="1000" spc="-1" strike="noStrike">
              <a:latin typeface="Arial"/>
            </a:endParaRPr>
          </a:p>
          <a:p>
            <a:pPr>
              <a:lnSpc>
                <a:spcPct val="100000"/>
              </a:lnSpc>
            </a:pPr>
            <a:r>
              <a:rPr b="0" lang="en-US" sz="1000" spc="-1" strike="noStrike">
                <a:solidFill>
                  <a:srgbClr val="000000"/>
                </a:solidFill>
                <a:latin typeface="Arial"/>
                <a:ea typeface="DejaVu Sans"/>
              </a:rPr>
              <a:t>This is the first and most important opportunity for defenders to block the operation. A key measure of effectiveness is the fraction of intrusion attempts that are blocked at delivery stage.</a:t>
            </a:r>
            <a:endParaRPr b="0" lang="en-US" sz="10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Analyze delivery medium – understand upstream infrastructure.</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Understand targeted servers and people, their roles and responsibilities, what information is available.</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Infer intent of adversary based on targeting.</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Leverage weaponizer artifacts to detect new malicious payloads at the point of Delivery.</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Analyze time of day of when operation began.</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Collect email and web logs for forensic reconstruction. Even if an intrusion is detected late, defenders must be able to determine when and how delivery began.</a:t>
            </a:r>
            <a:endParaRPr b="0" lang="en-US" sz="900" spc="-1" strike="noStrike">
              <a:latin typeface="Arial"/>
            </a:endParaRPr>
          </a:p>
        </p:txBody>
      </p:sp>
      <p:sp>
        <p:nvSpPr>
          <p:cNvPr id="493" name="Line 11"/>
          <p:cNvSpPr/>
          <p:nvPr/>
        </p:nvSpPr>
        <p:spPr>
          <a:xfrm>
            <a:off x="5532840" y="1426320"/>
            <a:ext cx="1371600" cy="621720"/>
          </a:xfrm>
          <a:prstGeom prst="line">
            <a:avLst/>
          </a:prstGeom>
          <a:ln>
            <a:solidFill>
              <a:srgbClr val="3465a4"/>
            </a:solidFill>
          </a:ln>
        </p:spPr>
        <p:style>
          <a:lnRef idx="0"/>
          <a:fillRef idx="0"/>
          <a:effectRef idx="0"/>
          <a:fontRef idx="minor"/>
        </p:style>
      </p:sp>
      <p:sp>
        <p:nvSpPr>
          <p:cNvPr id="494" name="Line 12"/>
          <p:cNvSpPr/>
          <p:nvPr/>
        </p:nvSpPr>
        <p:spPr>
          <a:xfrm>
            <a:off x="3813840" y="1732680"/>
            <a:ext cx="984600" cy="719280"/>
          </a:xfrm>
          <a:prstGeom prst="line">
            <a:avLst/>
          </a:prstGeom>
          <a:ln>
            <a:solidFill>
              <a:srgbClr val="3465a4"/>
            </a:solidFill>
          </a:ln>
        </p:spPr>
        <p:style>
          <a:lnRef idx="0"/>
          <a:fillRef idx="0"/>
          <a:effectRef idx="0"/>
          <a:fontRef idx="minor"/>
        </p:style>
      </p:sp>
      <p:sp>
        <p:nvSpPr>
          <p:cNvPr id="495" name="Line 13"/>
          <p:cNvSpPr/>
          <p:nvPr/>
        </p:nvSpPr>
        <p:spPr>
          <a:xfrm>
            <a:off x="3835080" y="1109520"/>
            <a:ext cx="984600" cy="536400"/>
          </a:xfrm>
          <a:prstGeom prst="line">
            <a:avLst/>
          </a:prstGeom>
          <a:ln>
            <a:solidFill>
              <a:srgbClr val="3465a4"/>
            </a:solidFill>
          </a:ln>
        </p:spPr>
        <p:style>
          <a:lnRef idx="0"/>
          <a:fillRef idx="0"/>
          <a:effectRef idx="0"/>
          <a:fontRef idx="minor"/>
        </p:style>
      </p:sp>
      <p:sp>
        <p:nvSpPr>
          <p:cNvPr id="496" name="Line 14"/>
          <p:cNvSpPr/>
          <p:nvPr/>
        </p:nvSpPr>
        <p:spPr>
          <a:xfrm>
            <a:off x="5115240" y="1109520"/>
            <a:ext cx="1350360" cy="536400"/>
          </a:xfrm>
          <a:prstGeom prst="line">
            <a:avLst/>
          </a:prstGeom>
          <a:ln>
            <a:solidFill>
              <a:srgbClr val="3465a4"/>
            </a:solidFill>
          </a:ln>
        </p:spPr>
        <p:style>
          <a:lnRef idx="0"/>
          <a:fillRef idx="0"/>
          <a:effectRef idx="0"/>
          <a:fontRef idx="minor"/>
        </p:style>
      </p:sp>
      <p:sp>
        <p:nvSpPr>
          <p:cNvPr id="497" name="CustomShape 15"/>
          <p:cNvSpPr/>
          <p:nvPr/>
        </p:nvSpPr>
        <p:spPr>
          <a:xfrm>
            <a:off x="960120" y="2468520"/>
            <a:ext cx="407808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Arial"/>
                <a:ea typeface="DejaVu Sans"/>
              </a:rPr>
              <a:t>Expected Actions of Aggressors and Defenders During</a:t>
            </a:r>
            <a:endParaRPr b="0" lang="en-US" sz="1600" spc="-1" strike="noStrike">
              <a:latin typeface="Arial"/>
            </a:endParaRPr>
          </a:p>
          <a:p>
            <a:pPr>
              <a:lnSpc>
                <a:spcPct val="100000"/>
              </a:lnSpc>
            </a:pPr>
            <a:r>
              <a:rPr b="1" i="1" lang="en-US" sz="1600" spc="-1" strike="noStrike">
                <a:solidFill>
                  <a:srgbClr val="2a6099"/>
                </a:solidFill>
                <a:latin typeface="Arial"/>
                <a:ea typeface="DejaVu Sans"/>
              </a:rPr>
              <a:t>Delivery</a:t>
            </a:r>
            <a:endParaRPr b="0" lang="en-US" sz="1600" spc="-1" strike="noStrike">
              <a:latin typeface="Arial"/>
            </a:endParaRPr>
          </a:p>
        </p:txBody>
      </p:sp>
      <p:sp>
        <p:nvSpPr>
          <p:cNvPr id="498" name="CustomShape 16"/>
          <p:cNvSpPr/>
          <p:nvPr/>
        </p:nvSpPr>
        <p:spPr>
          <a:xfrm>
            <a:off x="4815000" y="1645920"/>
            <a:ext cx="2163600" cy="8197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600" spc="-1" strike="noStrike">
                <a:solidFill>
                  <a:srgbClr val="ffffff"/>
                </a:solidFill>
                <a:latin typeface="Arial"/>
                <a:ea typeface="DejaVu Sans"/>
              </a:rPr>
              <a:t> </a:t>
            </a:r>
            <a:r>
              <a:rPr b="1" lang="en-US" sz="1600" spc="-1" strike="noStrike">
                <a:solidFill>
                  <a:srgbClr val="000000"/>
                </a:solidFill>
                <a:latin typeface="Arial"/>
                <a:ea typeface="DejaVu Sans"/>
              </a:rPr>
              <a:t>Delivery</a:t>
            </a:r>
            <a:endParaRPr b="0" lang="en-US" sz="1600" spc="-1" strike="noStrike">
              <a:latin typeface="Arial"/>
            </a:endParaRPr>
          </a:p>
        </p:txBody>
      </p:sp>
      <p:sp>
        <p:nvSpPr>
          <p:cNvPr id="499" name="CustomShape 17"/>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500" name="CustomShape 18"/>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501" name="CustomShape 19"/>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2"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Gain Access to Victim</a:t>
            </a:r>
            <a:endParaRPr b="0" lang="en-US" sz="3600" spc="-1" strike="noStrike">
              <a:latin typeface="Arial"/>
            </a:endParaRPr>
          </a:p>
        </p:txBody>
      </p:sp>
      <p:sp>
        <p:nvSpPr>
          <p:cNvPr id="503" name="CustomShape 2"/>
          <p:cNvSpPr/>
          <p:nvPr/>
        </p:nvSpPr>
        <p:spPr>
          <a:xfrm>
            <a:off x="1005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504" name="CustomShape 3"/>
          <p:cNvSpPr/>
          <p:nvPr/>
        </p:nvSpPr>
        <p:spPr>
          <a:xfrm>
            <a:off x="2411640" y="1109520"/>
            <a:ext cx="1710720" cy="61992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505" name="CustomShape 4"/>
          <p:cNvSpPr/>
          <p:nvPr/>
        </p:nvSpPr>
        <p:spPr>
          <a:xfrm>
            <a:off x="38178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506" name="CustomShape 5"/>
          <p:cNvSpPr/>
          <p:nvPr/>
        </p:nvSpPr>
        <p:spPr>
          <a:xfrm>
            <a:off x="52236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507" name="CustomShape 6"/>
          <p:cNvSpPr/>
          <p:nvPr/>
        </p:nvSpPr>
        <p:spPr>
          <a:xfrm>
            <a:off x="66294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508" name="CustomShape 7"/>
          <p:cNvSpPr/>
          <p:nvPr/>
        </p:nvSpPr>
        <p:spPr>
          <a:xfrm>
            <a:off x="8034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509" name="CustomShape 8"/>
          <p:cNvSpPr/>
          <p:nvPr/>
        </p:nvSpPr>
        <p:spPr>
          <a:xfrm>
            <a:off x="943956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510" name="CustomShape 9"/>
          <p:cNvSpPr/>
          <p:nvPr/>
        </p:nvSpPr>
        <p:spPr>
          <a:xfrm>
            <a:off x="960120" y="3383280"/>
            <a:ext cx="4907160" cy="16124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AGGRESSORS</a:t>
            </a:r>
            <a:br/>
            <a:r>
              <a:rPr b="0" lang="en-US" sz="1000" spc="-1" strike="noStrike">
                <a:solidFill>
                  <a:srgbClr val="000000"/>
                </a:solidFill>
                <a:latin typeface="Arial"/>
                <a:ea typeface="DejaVu Sans"/>
              </a:rPr>
              <a:t>The aggressors must exploit a vulnerability to gain access. The phrase “zero day” refers to the exploit code used in just this step. </a:t>
            </a:r>
            <a:endParaRPr b="0" lang="en-US" sz="1000" spc="-1" strike="noStrike">
              <a:latin typeface="Arial"/>
            </a:endParaRPr>
          </a:p>
          <a:p>
            <a:pPr>
              <a:lnSpc>
                <a:spcPct val="100000"/>
              </a:lnSpc>
            </a:pP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Software, hardware, or human vulnerability</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Acquire or develop zero day exploit</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Adversary triggered exploits for server-based vulnerabilities</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Victim triggered exploits</a:t>
            </a:r>
            <a:endParaRPr b="0" lang="en-US" sz="1000" spc="-1" strike="noStrike">
              <a:latin typeface="Arial"/>
            </a:endParaRPr>
          </a:p>
          <a:p>
            <a:pPr marL="146160" indent="-213120">
              <a:lnSpc>
                <a:spcPct val="100000"/>
              </a:lnSpc>
              <a:buClr>
                <a:srgbClr val="000000"/>
              </a:buClr>
              <a:buFont typeface="Wingdings" charset="2"/>
              <a:buChar char=""/>
            </a:pPr>
            <a:r>
              <a:rPr b="0" lang="en-US" sz="1000" spc="-1" strike="noStrike">
                <a:solidFill>
                  <a:srgbClr val="000000"/>
                </a:solidFill>
                <a:latin typeface="Arial"/>
                <a:ea typeface="DejaVu Sans"/>
              </a:rPr>
              <a:t>Opening attachment of malicious emailf</a:t>
            </a:r>
            <a:endParaRPr b="0" lang="en-US" sz="1000" spc="-1" strike="noStrike">
              <a:latin typeface="Arial"/>
            </a:endParaRPr>
          </a:p>
          <a:p>
            <a:pPr marL="146160" indent="-213120">
              <a:lnSpc>
                <a:spcPct val="100000"/>
              </a:lnSpc>
              <a:buClr>
                <a:srgbClr val="000000"/>
              </a:buClr>
              <a:buFont typeface="Wingdings" charset="2"/>
              <a:buChar char=""/>
            </a:pPr>
            <a:r>
              <a:rPr b="0" lang="en-US" sz="1000" spc="-1" strike="noStrike">
                <a:solidFill>
                  <a:srgbClr val="000000"/>
                </a:solidFill>
                <a:latin typeface="Arial"/>
                <a:ea typeface="DejaVu Sans"/>
              </a:rPr>
              <a:t>Clicking malicious link</a:t>
            </a:r>
            <a:endParaRPr b="0" lang="en-US" sz="1000" spc="-1" strike="noStrike">
              <a:latin typeface="Arial"/>
            </a:endParaRPr>
          </a:p>
        </p:txBody>
      </p:sp>
      <p:sp>
        <p:nvSpPr>
          <p:cNvPr id="511" name="CustomShape 10"/>
          <p:cNvSpPr/>
          <p:nvPr/>
        </p:nvSpPr>
        <p:spPr>
          <a:xfrm>
            <a:off x="5943600" y="3383280"/>
            <a:ext cx="5108400" cy="1796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DEFENDERS</a:t>
            </a:r>
            <a:endParaRPr b="0" lang="en-US" sz="1000" spc="-1" strike="noStrike">
              <a:latin typeface="Arial"/>
            </a:endParaRPr>
          </a:p>
          <a:p>
            <a:pPr>
              <a:lnSpc>
                <a:spcPct val="100000"/>
              </a:lnSpc>
            </a:pPr>
            <a:r>
              <a:rPr b="0" lang="en-US" sz="1000" spc="-1" strike="noStrike">
                <a:solidFill>
                  <a:srgbClr val="000000"/>
                </a:solidFill>
                <a:latin typeface="Arial"/>
                <a:ea typeface="DejaVu Sans"/>
              </a:rPr>
              <a:t>Here traditional hardening measures add resiliency, but custom capabilities are necessary to stop zero-day exploits at this stage.</a:t>
            </a:r>
            <a:endParaRPr b="0" lang="en-US" sz="1000" spc="-1" strike="noStrike">
              <a:latin typeface="Arial"/>
            </a:endParaRPr>
          </a:p>
          <a:p>
            <a:pPr>
              <a:lnSpc>
                <a:spcPct val="100000"/>
              </a:lnSpc>
            </a:pPr>
            <a:endParaRPr b="0" lang="en-US" sz="10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User awareness training and email testing for employees.</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Secure coding training for web developers.</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Regular vulnerability scanning and penetration testing. </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Endpoint hardening measures:</a:t>
            </a:r>
            <a:endParaRPr b="0" lang="en-US" sz="900" spc="-1" strike="noStrike">
              <a:latin typeface="Arial"/>
            </a:endParaRPr>
          </a:p>
          <a:p>
            <a:pPr marL="14616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Restrict admin privileges</a:t>
            </a:r>
            <a:endParaRPr b="0" lang="en-US" sz="900" spc="-1" strike="noStrike">
              <a:latin typeface="Arial"/>
            </a:endParaRPr>
          </a:p>
          <a:p>
            <a:pPr marL="14616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Use Microsoft EMET</a:t>
            </a:r>
            <a:endParaRPr b="0" lang="en-US" sz="900" spc="-1" strike="noStrike">
              <a:latin typeface="Arial"/>
            </a:endParaRPr>
          </a:p>
          <a:p>
            <a:pPr marL="14616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Custom endpoint rules to block shellcode execution</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Endpoint process auditing to forensically determine origin of exploit.</a:t>
            </a:r>
            <a:endParaRPr b="0" lang="en-US" sz="900" spc="-1" strike="noStrike">
              <a:latin typeface="Arial"/>
            </a:endParaRPr>
          </a:p>
        </p:txBody>
      </p:sp>
      <p:sp>
        <p:nvSpPr>
          <p:cNvPr id="512" name="Line 11"/>
          <p:cNvSpPr/>
          <p:nvPr/>
        </p:nvSpPr>
        <p:spPr>
          <a:xfrm>
            <a:off x="6936840" y="1426320"/>
            <a:ext cx="1371600" cy="621720"/>
          </a:xfrm>
          <a:prstGeom prst="line">
            <a:avLst/>
          </a:prstGeom>
          <a:ln>
            <a:solidFill>
              <a:srgbClr val="3465a4"/>
            </a:solidFill>
          </a:ln>
        </p:spPr>
        <p:style>
          <a:lnRef idx="0"/>
          <a:fillRef idx="0"/>
          <a:effectRef idx="0"/>
          <a:fontRef idx="minor"/>
        </p:style>
      </p:sp>
      <p:sp>
        <p:nvSpPr>
          <p:cNvPr id="513" name="Line 12"/>
          <p:cNvSpPr/>
          <p:nvPr/>
        </p:nvSpPr>
        <p:spPr>
          <a:xfrm>
            <a:off x="5217840" y="1732680"/>
            <a:ext cx="984600" cy="719280"/>
          </a:xfrm>
          <a:prstGeom prst="line">
            <a:avLst/>
          </a:prstGeom>
          <a:ln>
            <a:solidFill>
              <a:srgbClr val="3465a4"/>
            </a:solidFill>
          </a:ln>
        </p:spPr>
        <p:style>
          <a:lnRef idx="0"/>
          <a:fillRef idx="0"/>
          <a:effectRef idx="0"/>
          <a:fontRef idx="minor"/>
        </p:style>
      </p:sp>
      <p:sp>
        <p:nvSpPr>
          <p:cNvPr id="514" name="Line 13"/>
          <p:cNvSpPr/>
          <p:nvPr/>
        </p:nvSpPr>
        <p:spPr>
          <a:xfrm>
            <a:off x="5239080" y="1109520"/>
            <a:ext cx="984600" cy="536400"/>
          </a:xfrm>
          <a:prstGeom prst="line">
            <a:avLst/>
          </a:prstGeom>
          <a:ln>
            <a:solidFill>
              <a:srgbClr val="3465a4"/>
            </a:solidFill>
          </a:ln>
        </p:spPr>
        <p:style>
          <a:lnRef idx="0"/>
          <a:fillRef idx="0"/>
          <a:effectRef idx="0"/>
          <a:fontRef idx="minor"/>
        </p:style>
      </p:sp>
      <p:sp>
        <p:nvSpPr>
          <p:cNvPr id="515" name="Line 14"/>
          <p:cNvSpPr/>
          <p:nvPr/>
        </p:nvSpPr>
        <p:spPr>
          <a:xfrm>
            <a:off x="6519240" y="1109520"/>
            <a:ext cx="1350360" cy="536400"/>
          </a:xfrm>
          <a:prstGeom prst="line">
            <a:avLst/>
          </a:prstGeom>
          <a:ln>
            <a:solidFill>
              <a:srgbClr val="3465a4"/>
            </a:solidFill>
          </a:ln>
        </p:spPr>
        <p:style>
          <a:lnRef idx="0"/>
          <a:fillRef idx="0"/>
          <a:effectRef idx="0"/>
          <a:fontRef idx="minor"/>
        </p:style>
      </p:sp>
      <p:sp>
        <p:nvSpPr>
          <p:cNvPr id="516" name="CustomShape 15"/>
          <p:cNvSpPr/>
          <p:nvPr/>
        </p:nvSpPr>
        <p:spPr>
          <a:xfrm>
            <a:off x="960120" y="2468880"/>
            <a:ext cx="407808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Arial"/>
                <a:ea typeface="DejaVu Sans"/>
              </a:rPr>
              <a:t>Expected Actions of Aggressors and Defenders During</a:t>
            </a:r>
            <a:endParaRPr b="0" lang="en-US" sz="1600" spc="-1" strike="noStrike">
              <a:latin typeface="Arial"/>
            </a:endParaRPr>
          </a:p>
          <a:p>
            <a:pPr>
              <a:lnSpc>
                <a:spcPct val="100000"/>
              </a:lnSpc>
            </a:pPr>
            <a:r>
              <a:rPr b="1" i="1" lang="en-US" sz="1600" spc="-1" strike="noStrike">
                <a:solidFill>
                  <a:srgbClr val="2a6099"/>
                </a:solidFill>
                <a:latin typeface="Arial"/>
                <a:ea typeface="DejaVu Sans"/>
              </a:rPr>
              <a:t>Exploitation</a:t>
            </a:r>
            <a:endParaRPr b="0" lang="en-US" sz="1600" spc="-1" strike="noStrike">
              <a:latin typeface="Arial"/>
            </a:endParaRPr>
          </a:p>
        </p:txBody>
      </p:sp>
      <p:sp>
        <p:nvSpPr>
          <p:cNvPr id="517" name="CustomShape 16"/>
          <p:cNvSpPr/>
          <p:nvPr/>
        </p:nvSpPr>
        <p:spPr>
          <a:xfrm>
            <a:off x="6195600" y="1649520"/>
            <a:ext cx="2151000" cy="8161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500" spc="-1" strike="noStrike">
                <a:solidFill>
                  <a:srgbClr val="000000"/>
                </a:solidFill>
                <a:latin typeface="Arial"/>
                <a:ea typeface="DejaVu Sans"/>
              </a:rPr>
              <a:t>    </a:t>
            </a:r>
            <a:r>
              <a:rPr b="1" lang="en-US" sz="1500" spc="-1" strike="noStrike">
                <a:solidFill>
                  <a:srgbClr val="000000"/>
                </a:solidFill>
                <a:latin typeface="Arial"/>
                <a:ea typeface="DejaVu Sans"/>
              </a:rPr>
              <a:t>Exploitation</a:t>
            </a:r>
            <a:endParaRPr b="0" lang="en-US" sz="1500" spc="-1" strike="noStrike">
              <a:latin typeface="Arial"/>
            </a:endParaRPr>
          </a:p>
        </p:txBody>
      </p:sp>
      <p:sp>
        <p:nvSpPr>
          <p:cNvPr id="518" name="CustomShape 17"/>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519" name="CustomShape 18"/>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520" name="CustomShape 19"/>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1" name="CustomShape 1"/>
          <p:cNvSpPr/>
          <p:nvPr/>
        </p:nvSpPr>
        <p:spPr>
          <a:xfrm>
            <a:off x="1582920" y="227160"/>
            <a:ext cx="9019080" cy="5364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3600" spc="-1" strike="noStrike">
                <a:solidFill>
                  <a:srgbClr val="000000"/>
                </a:solidFill>
                <a:latin typeface="Arial"/>
                <a:ea typeface="DejaVu Sans"/>
              </a:rPr>
              <a:t>Establish Beachhead at the Victim</a:t>
            </a:r>
            <a:endParaRPr b="0" lang="en-US" sz="3600" spc="-1" strike="noStrike">
              <a:latin typeface="Arial"/>
            </a:endParaRPr>
          </a:p>
        </p:txBody>
      </p:sp>
      <p:sp>
        <p:nvSpPr>
          <p:cNvPr id="522" name="CustomShape 2"/>
          <p:cNvSpPr/>
          <p:nvPr/>
        </p:nvSpPr>
        <p:spPr>
          <a:xfrm>
            <a:off x="1005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e8f2a1"/>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Reconnaissance</a:t>
            </a:r>
            <a:endParaRPr b="0" lang="en-US" sz="1200" spc="-1" strike="noStrike">
              <a:latin typeface="Arial"/>
            </a:endParaRPr>
          </a:p>
        </p:txBody>
      </p:sp>
      <p:sp>
        <p:nvSpPr>
          <p:cNvPr id="523" name="CustomShape 3"/>
          <p:cNvSpPr/>
          <p:nvPr/>
        </p:nvSpPr>
        <p:spPr>
          <a:xfrm>
            <a:off x="2411640" y="1109520"/>
            <a:ext cx="1710720" cy="619920"/>
          </a:xfrm>
          <a:custGeom>
            <a:avLst/>
            <a:gdLst/>
            <a:ahLst/>
            <a:rect l="l" t="t" r="r" b="b"/>
            <a:pathLst>
              <a:path w="4771" h="1741">
                <a:moveTo>
                  <a:pt x="0" y="0"/>
                </a:moveTo>
                <a:lnTo>
                  <a:pt x="3690" y="0"/>
                </a:lnTo>
                <a:lnTo>
                  <a:pt x="4770" y="870"/>
                </a:lnTo>
                <a:lnTo>
                  <a:pt x="3690" y="1740"/>
                </a:lnTo>
                <a:lnTo>
                  <a:pt x="0" y="1740"/>
                </a:lnTo>
                <a:lnTo>
                  <a:pt x="1079" y="870"/>
                </a:lnTo>
                <a:lnTo>
                  <a:pt x="0" y="0"/>
                </a:lnTo>
              </a:path>
            </a:pathLst>
          </a:custGeom>
          <a:solidFill>
            <a:srgbClr val="00a933"/>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ffffff"/>
                </a:solidFill>
                <a:latin typeface="Arial"/>
                <a:ea typeface="DejaVu Sans"/>
              </a:rPr>
              <a:t>Weaponization</a:t>
            </a:r>
            <a:endParaRPr b="0" lang="en-US" sz="1200" spc="-1" strike="noStrike">
              <a:latin typeface="Arial"/>
            </a:endParaRPr>
          </a:p>
        </p:txBody>
      </p:sp>
      <p:sp>
        <p:nvSpPr>
          <p:cNvPr id="524" name="CustomShape 4"/>
          <p:cNvSpPr/>
          <p:nvPr/>
        </p:nvSpPr>
        <p:spPr>
          <a:xfrm>
            <a:off x="38178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81aca6"/>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 </a:t>
            </a:r>
            <a:r>
              <a:rPr b="0" lang="en-US" sz="1200" spc="-1" strike="noStrike">
                <a:solidFill>
                  <a:srgbClr val="000000"/>
                </a:solidFill>
                <a:latin typeface="Arial"/>
                <a:ea typeface="DejaVu Sans"/>
              </a:rPr>
              <a:t>Delivery</a:t>
            </a:r>
            <a:endParaRPr b="0" lang="en-US" sz="1200" spc="-1" strike="noStrike">
              <a:latin typeface="Arial"/>
            </a:endParaRPr>
          </a:p>
        </p:txBody>
      </p:sp>
      <p:sp>
        <p:nvSpPr>
          <p:cNvPr id="525" name="CustomShape 5"/>
          <p:cNvSpPr/>
          <p:nvPr/>
        </p:nvSpPr>
        <p:spPr>
          <a:xfrm>
            <a:off x="52236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b3cac7"/>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Exploitation</a:t>
            </a:r>
            <a:endParaRPr b="0" lang="en-US" sz="1200" spc="-1" strike="noStrike">
              <a:latin typeface="Arial"/>
            </a:endParaRPr>
          </a:p>
        </p:txBody>
      </p:sp>
      <p:sp>
        <p:nvSpPr>
          <p:cNvPr id="526" name="CustomShape 6"/>
          <p:cNvSpPr/>
          <p:nvPr/>
        </p:nvSpPr>
        <p:spPr>
          <a:xfrm>
            <a:off x="662940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Arial"/>
                <a:ea typeface="DejaVu Sans"/>
              </a:rPr>
              <a:t>    </a:t>
            </a:r>
            <a:r>
              <a:rPr b="0" lang="en-US" sz="1200" spc="-1" strike="noStrike">
                <a:solidFill>
                  <a:srgbClr val="000000"/>
                </a:solidFill>
                <a:latin typeface="Arial"/>
                <a:ea typeface="DejaVu Sans"/>
              </a:rPr>
              <a:t>Installation</a:t>
            </a:r>
            <a:endParaRPr b="0" lang="en-US" sz="1200" spc="-1" strike="noStrike">
              <a:latin typeface="Arial"/>
            </a:endParaRPr>
          </a:p>
        </p:txBody>
      </p:sp>
      <p:sp>
        <p:nvSpPr>
          <p:cNvPr id="527" name="CustomShape 7"/>
          <p:cNvSpPr/>
          <p:nvPr/>
        </p:nvSpPr>
        <p:spPr>
          <a:xfrm>
            <a:off x="803484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2a6099"/>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Command &amp;</a:t>
            </a:r>
            <a:br/>
            <a:r>
              <a:rPr b="0" lang="en-US" sz="1200" spc="-1" strike="noStrike">
                <a:solidFill>
                  <a:srgbClr val="ffffff"/>
                </a:solidFill>
                <a:latin typeface="Arial"/>
                <a:ea typeface="DejaVu Sans"/>
              </a:rPr>
              <a:t>Control (C2)</a:t>
            </a:r>
            <a:endParaRPr b="0" lang="en-US" sz="1200" spc="-1" strike="noStrike">
              <a:latin typeface="Arial"/>
            </a:endParaRPr>
          </a:p>
        </p:txBody>
      </p:sp>
      <p:sp>
        <p:nvSpPr>
          <p:cNvPr id="528" name="CustomShape 8"/>
          <p:cNvSpPr/>
          <p:nvPr/>
        </p:nvSpPr>
        <p:spPr>
          <a:xfrm>
            <a:off x="9439560" y="1109520"/>
            <a:ext cx="1710000" cy="61992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6b5e9b"/>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ffffff"/>
                </a:solidFill>
                <a:latin typeface="Arial"/>
                <a:ea typeface="DejaVu Sans"/>
              </a:rPr>
              <a:t>Actions on</a:t>
            </a:r>
            <a:endParaRPr b="0" lang="en-US" sz="1200" spc="-1" strike="noStrike">
              <a:latin typeface="Arial"/>
            </a:endParaRPr>
          </a:p>
          <a:p>
            <a:pPr algn="ctr">
              <a:lnSpc>
                <a:spcPct val="100000"/>
              </a:lnSpc>
            </a:pPr>
            <a:r>
              <a:rPr b="0" lang="en-US" sz="1200" spc="-1" strike="noStrike">
                <a:solidFill>
                  <a:srgbClr val="ffffff"/>
                </a:solidFill>
                <a:latin typeface="Arial"/>
                <a:ea typeface="DejaVu Sans"/>
              </a:rPr>
              <a:t>Objectives</a:t>
            </a:r>
            <a:endParaRPr b="0" lang="en-US" sz="1200" spc="-1" strike="noStrike">
              <a:latin typeface="Arial"/>
            </a:endParaRPr>
          </a:p>
        </p:txBody>
      </p:sp>
      <p:sp>
        <p:nvSpPr>
          <p:cNvPr id="529" name="CustomShape 9"/>
          <p:cNvSpPr/>
          <p:nvPr/>
        </p:nvSpPr>
        <p:spPr>
          <a:xfrm>
            <a:off x="960120" y="3383280"/>
            <a:ext cx="4907160" cy="1460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AGGRESSORS</a:t>
            </a:r>
            <a:br/>
            <a:r>
              <a:rPr b="0" lang="en-US" sz="1000" spc="-1" strike="noStrike">
                <a:solidFill>
                  <a:srgbClr val="000000"/>
                </a:solidFill>
                <a:latin typeface="Arial"/>
                <a:ea typeface="DejaVu Sans"/>
              </a:rPr>
              <a:t>Typically, the adversaries install a persistent backdoor or implant in the victim environment to maintain access for an extended period of time.  </a:t>
            </a:r>
            <a:endParaRPr b="0" lang="en-US" sz="1000" spc="-1" strike="noStrike">
              <a:latin typeface="Arial"/>
            </a:endParaRPr>
          </a:p>
          <a:p>
            <a:pPr>
              <a:lnSpc>
                <a:spcPct val="100000"/>
              </a:lnSpc>
            </a:pP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Install webshell on web server</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Install backdoor/implant on client victim</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DejaVu Sans"/>
              </a:rPr>
              <a:t>Create point of persistence by adding services, AutoRun keys, etc.</a:t>
            </a:r>
            <a:endParaRPr b="0" lang="en-US" sz="1000" spc="-1" strike="noStrike">
              <a:latin typeface="Arial"/>
            </a:endParaRPr>
          </a:p>
          <a:p>
            <a:pPr marL="216000" indent="-213120">
              <a:lnSpc>
                <a:spcPct val="100000"/>
              </a:lnSpc>
              <a:buClr>
                <a:srgbClr val="000000"/>
              </a:buClr>
              <a:buFont typeface="Wingdings" charset="2"/>
              <a:buChar char=""/>
            </a:pPr>
            <a:r>
              <a:rPr b="0" lang="en-US" sz="1000" spc="-1" strike="noStrike">
                <a:solidFill>
                  <a:srgbClr val="000000"/>
                </a:solidFill>
                <a:latin typeface="Arial"/>
                <a:ea typeface="Microsoft YaHei"/>
              </a:rPr>
              <a:t>Some adversaries “time stomp” the file to make malware appear it is part of the standard operating system install.</a:t>
            </a:r>
            <a:endParaRPr b="0" lang="en-US" sz="1000" spc="-1" strike="noStrike">
              <a:latin typeface="Arial"/>
            </a:endParaRPr>
          </a:p>
        </p:txBody>
      </p:sp>
      <p:sp>
        <p:nvSpPr>
          <p:cNvPr id="530" name="CustomShape 10"/>
          <p:cNvSpPr/>
          <p:nvPr/>
        </p:nvSpPr>
        <p:spPr>
          <a:xfrm>
            <a:off x="5943600" y="3383280"/>
            <a:ext cx="5108400" cy="13845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000" spc="-1" strike="noStrike">
                <a:solidFill>
                  <a:srgbClr val="000000"/>
                </a:solidFill>
                <a:latin typeface="Arial"/>
                <a:ea typeface="DejaVu Sans"/>
              </a:rPr>
              <a:t>DEFENDERS</a:t>
            </a:r>
            <a:endParaRPr b="0" lang="en-US" sz="1000" spc="-1" strike="noStrike">
              <a:latin typeface="Arial"/>
            </a:endParaRPr>
          </a:p>
          <a:p>
            <a:pPr>
              <a:lnSpc>
                <a:spcPct val="100000"/>
              </a:lnSpc>
            </a:pPr>
            <a:r>
              <a:rPr b="0" lang="en-US" sz="1000" spc="-1" strike="noStrike">
                <a:solidFill>
                  <a:srgbClr val="000000"/>
                </a:solidFill>
                <a:latin typeface="Arial"/>
                <a:ea typeface="DejaVu Sans"/>
              </a:rPr>
              <a:t>Endpoint instrumentation to detect and log installation activity. Analyze installation phase during malware analysis to create new endpoint mitigations.</a:t>
            </a:r>
            <a:endParaRPr b="0" lang="en-US" sz="1000" spc="-1" strike="noStrike">
              <a:latin typeface="Arial"/>
            </a:endParaRPr>
          </a:p>
          <a:p>
            <a:pPr>
              <a:lnSpc>
                <a:spcPct val="100000"/>
              </a:lnSpc>
            </a:pPr>
            <a:endParaRPr b="0" lang="en-US" sz="10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HIPS to alert or block on common installation paths, e.g. RECYCLER.</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Understand if malware requires administrator privileges or only user.</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Endpoint process auditing to discover abnormal file creations.</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Extract certificates of any signed executables.</a:t>
            </a:r>
            <a:endParaRPr b="0" lang="en-US" sz="900" spc="-1" strike="noStrike">
              <a:latin typeface="Arial"/>
            </a:endParaRPr>
          </a:p>
          <a:p>
            <a:pPr marL="216000" indent="-212400">
              <a:lnSpc>
                <a:spcPct val="100000"/>
              </a:lnSpc>
              <a:buClr>
                <a:srgbClr val="000000"/>
              </a:buClr>
              <a:buSzPct val="45000"/>
              <a:buFont typeface="Wingdings" charset="2"/>
              <a:buChar char=""/>
            </a:pPr>
            <a:r>
              <a:rPr b="0" lang="en-US" sz="900" spc="-1" strike="noStrike">
                <a:solidFill>
                  <a:srgbClr val="000000"/>
                </a:solidFill>
                <a:latin typeface="Arial"/>
                <a:ea typeface="DejaVu Sans"/>
              </a:rPr>
              <a:t>Understand compile time of malware to determine if it is old or new.</a:t>
            </a:r>
            <a:endParaRPr b="0" lang="en-US" sz="900" spc="-1" strike="noStrike">
              <a:latin typeface="Arial"/>
            </a:endParaRPr>
          </a:p>
        </p:txBody>
      </p:sp>
      <p:sp>
        <p:nvSpPr>
          <p:cNvPr id="531" name="Line 11"/>
          <p:cNvSpPr/>
          <p:nvPr/>
        </p:nvSpPr>
        <p:spPr>
          <a:xfrm>
            <a:off x="8340840" y="1426320"/>
            <a:ext cx="1371600" cy="621720"/>
          </a:xfrm>
          <a:prstGeom prst="line">
            <a:avLst/>
          </a:prstGeom>
          <a:ln>
            <a:solidFill>
              <a:srgbClr val="3465a4"/>
            </a:solidFill>
          </a:ln>
        </p:spPr>
        <p:style>
          <a:lnRef idx="0"/>
          <a:fillRef idx="0"/>
          <a:effectRef idx="0"/>
          <a:fontRef idx="minor"/>
        </p:style>
      </p:sp>
      <p:sp>
        <p:nvSpPr>
          <p:cNvPr id="532" name="Line 12"/>
          <p:cNvSpPr/>
          <p:nvPr/>
        </p:nvSpPr>
        <p:spPr>
          <a:xfrm>
            <a:off x="6621840" y="1732680"/>
            <a:ext cx="984600" cy="719280"/>
          </a:xfrm>
          <a:prstGeom prst="line">
            <a:avLst/>
          </a:prstGeom>
          <a:ln>
            <a:solidFill>
              <a:srgbClr val="3465a4"/>
            </a:solidFill>
          </a:ln>
        </p:spPr>
        <p:style>
          <a:lnRef idx="0"/>
          <a:fillRef idx="0"/>
          <a:effectRef idx="0"/>
          <a:fontRef idx="minor"/>
        </p:style>
      </p:sp>
      <p:sp>
        <p:nvSpPr>
          <p:cNvPr id="533" name="Line 13"/>
          <p:cNvSpPr/>
          <p:nvPr/>
        </p:nvSpPr>
        <p:spPr>
          <a:xfrm>
            <a:off x="6643080" y="1109520"/>
            <a:ext cx="984600" cy="536400"/>
          </a:xfrm>
          <a:prstGeom prst="line">
            <a:avLst/>
          </a:prstGeom>
          <a:ln>
            <a:solidFill>
              <a:srgbClr val="3465a4"/>
            </a:solidFill>
          </a:ln>
        </p:spPr>
        <p:style>
          <a:lnRef idx="0"/>
          <a:fillRef idx="0"/>
          <a:effectRef idx="0"/>
          <a:fontRef idx="minor"/>
        </p:style>
      </p:sp>
      <p:sp>
        <p:nvSpPr>
          <p:cNvPr id="534" name="Line 14"/>
          <p:cNvSpPr/>
          <p:nvPr/>
        </p:nvSpPr>
        <p:spPr>
          <a:xfrm>
            <a:off x="7923240" y="1109520"/>
            <a:ext cx="1350360" cy="536400"/>
          </a:xfrm>
          <a:prstGeom prst="line">
            <a:avLst/>
          </a:prstGeom>
          <a:ln>
            <a:solidFill>
              <a:srgbClr val="3465a4"/>
            </a:solidFill>
          </a:ln>
        </p:spPr>
        <p:style>
          <a:lnRef idx="0"/>
          <a:fillRef idx="0"/>
          <a:effectRef idx="0"/>
          <a:fontRef idx="minor"/>
        </p:style>
      </p:sp>
      <p:sp>
        <p:nvSpPr>
          <p:cNvPr id="535" name="CustomShape 15"/>
          <p:cNvSpPr/>
          <p:nvPr/>
        </p:nvSpPr>
        <p:spPr>
          <a:xfrm>
            <a:off x="960120" y="2468880"/>
            <a:ext cx="4078080" cy="8197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Arial"/>
                <a:ea typeface="DejaVu Sans"/>
              </a:rPr>
              <a:t>Expected Actions of Aggressors and Defenders During</a:t>
            </a:r>
            <a:endParaRPr b="0" lang="en-US" sz="1600" spc="-1" strike="noStrike">
              <a:latin typeface="Arial"/>
            </a:endParaRPr>
          </a:p>
          <a:p>
            <a:pPr>
              <a:lnSpc>
                <a:spcPct val="100000"/>
              </a:lnSpc>
            </a:pPr>
            <a:r>
              <a:rPr b="1" i="1" lang="en-US" sz="1600" spc="-1" strike="noStrike">
                <a:solidFill>
                  <a:srgbClr val="2a6099"/>
                </a:solidFill>
                <a:latin typeface="Arial"/>
                <a:ea typeface="DejaVu Sans"/>
              </a:rPr>
              <a:t>Installation</a:t>
            </a:r>
            <a:endParaRPr b="0" lang="en-US" sz="1600" spc="-1" strike="noStrike">
              <a:latin typeface="Arial"/>
            </a:endParaRPr>
          </a:p>
        </p:txBody>
      </p:sp>
      <p:sp>
        <p:nvSpPr>
          <p:cNvPr id="536" name="CustomShape 16"/>
          <p:cNvSpPr/>
          <p:nvPr/>
        </p:nvSpPr>
        <p:spPr>
          <a:xfrm>
            <a:off x="7601400" y="1649520"/>
            <a:ext cx="2149200" cy="816480"/>
          </a:xfrm>
          <a:custGeom>
            <a:avLst/>
            <a:gdLst/>
            <a:ahLst/>
            <a:rect l="l" t="t" r="r" b="b"/>
            <a:pathLst>
              <a:path w="4769" h="1741">
                <a:moveTo>
                  <a:pt x="0" y="0"/>
                </a:moveTo>
                <a:lnTo>
                  <a:pt x="3687" y="0"/>
                </a:lnTo>
                <a:lnTo>
                  <a:pt x="4768" y="870"/>
                </a:lnTo>
                <a:lnTo>
                  <a:pt x="3687" y="1740"/>
                </a:lnTo>
                <a:lnTo>
                  <a:pt x="0" y="1740"/>
                </a:lnTo>
                <a:lnTo>
                  <a:pt x="1081" y="870"/>
                </a:lnTo>
                <a:lnTo>
                  <a:pt x="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1" lang="en-US" sz="1800" spc="-1" strike="noStrike">
                <a:solidFill>
                  <a:srgbClr val="000000"/>
                </a:solidFill>
                <a:latin typeface="Arial"/>
                <a:ea typeface="DejaVu Sans"/>
              </a:rPr>
              <a:t>    </a:t>
            </a:r>
            <a:r>
              <a:rPr b="1" lang="en-US" sz="1800" spc="-1" strike="noStrike">
                <a:solidFill>
                  <a:srgbClr val="000000"/>
                </a:solidFill>
                <a:latin typeface="Arial"/>
                <a:ea typeface="DejaVu Sans"/>
              </a:rPr>
              <a:t>Installation</a:t>
            </a:r>
            <a:endParaRPr b="0" lang="en-US" sz="1800" spc="-1" strike="noStrike">
              <a:latin typeface="Arial"/>
            </a:endParaRPr>
          </a:p>
        </p:txBody>
      </p:sp>
      <p:sp>
        <p:nvSpPr>
          <p:cNvPr id="537" name="CustomShape 17"/>
          <p:cNvSpPr/>
          <p:nvPr/>
        </p:nvSpPr>
        <p:spPr>
          <a:xfrm>
            <a:off x="10149840" y="6675120"/>
            <a:ext cx="1461960" cy="176040"/>
          </a:xfrm>
          <a:prstGeom prst="rect">
            <a:avLst/>
          </a:prstGeom>
          <a:solidFill>
            <a:srgbClr val="ffffff"/>
          </a:solidFill>
          <a:ln>
            <a:solidFill>
              <a:srgbClr val="ffffff"/>
            </a:solidFill>
          </a:ln>
        </p:spPr>
        <p:style>
          <a:lnRef idx="0"/>
          <a:fillRef idx="0"/>
          <a:effectRef idx="0"/>
          <a:fontRef idx="minor"/>
        </p:style>
      </p:sp>
      <p:sp>
        <p:nvSpPr>
          <p:cNvPr id="538" name="CustomShape 18"/>
          <p:cNvSpPr/>
          <p:nvPr/>
        </p:nvSpPr>
        <p:spPr>
          <a:xfrm>
            <a:off x="9692640" y="6456240"/>
            <a:ext cx="457200" cy="91440"/>
          </a:xfrm>
          <a:prstGeom prst="rect">
            <a:avLst/>
          </a:prstGeom>
          <a:solidFill>
            <a:srgbClr val="ffffff"/>
          </a:solidFill>
          <a:ln>
            <a:solidFill>
              <a:srgbClr val="ffffff"/>
            </a:solidFill>
          </a:ln>
        </p:spPr>
        <p:style>
          <a:lnRef idx="0"/>
          <a:fillRef idx="0"/>
          <a:effectRef idx="0"/>
          <a:fontRef idx="minor"/>
        </p:style>
      </p:sp>
      <p:sp>
        <p:nvSpPr>
          <p:cNvPr id="539" name="CustomShape 19"/>
          <p:cNvSpPr/>
          <p:nvPr/>
        </p:nvSpPr>
        <p:spPr>
          <a:xfrm>
            <a:off x="9144000" y="6253920"/>
            <a:ext cx="127440" cy="91440"/>
          </a:xfrm>
          <a:prstGeom prst="rect">
            <a:avLst/>
          </a:prstGeom>
          <a:solidFill>
            <a:srgbClr val="ffffff"/>
          </a:solidFill>
          <a:ln>
            <a:solidFill>
              <a:srgbClr val="ffffff"/>
            </a:solid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10.xml.rels><?xml version="1.0" encoding="UTF-8"?>
<Relationships xmlns="http://schemas.openxmlformats.org/package/2006/relationships"><Relationship Id="rId1" Type="http://schemas.openxmlformats.org/officeDocument/2006/relationships/customXmlProps" Target="itemProps10.xml"/>
</Relationships>
</file>

<file path=customXml/_rels/item11.xml.rels><?xml version="1.0" encoding="UTF-8"?>
<Relationships xmlns="http://schemas.openxmlformats.org/package/2006/relationships"><Relationship Id="rId1" Type="http://schemas.openxmlformats.org/officeDocument/2006/relationships/customXmlProps" Target="itemProps11.xml"/>
</Relationships>
</file>

<file path=customXml/_rels/item12.xml.rels><?xml version="1.0" encoding="UTF-8"?>
<Relationships xmlns="http://schemas.openxmlformats.org/package/2006/relationships"><Relationship Id="rId1" Type="http://schemas.openxmlformats.org/officeDocument/2006/relationships/customXmlProps" Target="itemProps12.xml"/>
</Relationships>
</file>

<file path=customXml/_rels/item13.xml.rels><?xml version="1.0" encoding="UTF-8"?>
<Relationships xmlns="http://schemas.openxmlformats.org/package/2006/relationships"><Relationship Id="rId1" Type="http://schemas.openxmlformats.org/officeDocument/2006/relationships/customXmlProps" Target="itemProps13.xml"/>
</Relationships>
</file>

<file path=customXml/_rels/item14.xml.rels><?xml version="1.0" encoding="UTF-8"?>
<Relationships xmlns="http://schemas.openxmlformats.org/package/2006/relationships"><Relationship Id="rId1" Type="http://schemas.openxmlformats.org/officeDocument/2006/relationships/customXmlProps" Target="itemProps14.xml"/>
</Relationships>
</file>

<file path=customXml/_rels/item15.xml.rels><?xml version="1.0" encoding="UTF-8"?>
<Relationships xmlns="http://schemas.openxmlformats.org/package/2006/relationships"><Relationship Id="rId1" Type="http://schemas.openxmlformats.org/officeDocument/2006/relationships/customXmlProps" Target="itemProps15.xml"/>
</Relationships>
</file>

<file path=customXml/_rels/item16.xml.rels><?xml version="1.0" encoding="UTF-8"?>
<Relationships xmlns="http://schemas.openxmlformats.org/package/2006/relationships"><Relationship Id="rId1" Type="http://schemas.openxmlformats.org/officeDocument/2006/relationships/customXmlProps" Target="itemProps16.xml"/>
</Relationships>
</file>

<file path=customXml/_rels/item17.xml.rels><?xml version="1.0" encoding="UTF-8"?>
<Relationships xmlns="http://schemas.openxmlformats.org/package/2006/relationships"><Relationship Id="rId1" Type="http://schemas.openxmlformats.org/officeDocument/2006/relationships/customXmlProps" Target="itemProps17.xml"/>
</Relationships>
</file>

<file path=customXml/_rels/item18.xml.rels><?xml version="1.0" encoding="UTF-8"?>
<Relationships xmlns="http://schemas.openxmlformats.org/package/2006/relationships"><Relationship Id="rId1" Type="http://schemas.openxmlformats.org/officeDocument/2006/relationships/customXmlProps" Target="itemProps18.xml"/>
</Relationships>
</file>

<file path=customXml/_rels/item19.xml.rels><?xml version="1.0" encoding="UTF-8"?>
<Relationships xmlns="http://schemas.openxmlformats.org/package/2006/relationships"><Relationship Id="rId1" Type="http://schemas.openxmlformats.org/officeDocument/2006/relationships/customXmlProps" Target="itemProps19.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20.xml.rels><?xml version="1.0" encoding="UTF-8"?>
<Relationships xmlns="http://schemas.openxmlformats.org/package/2006/relationships"><Relationship Id="rId1" Type="http://schemas.openxmlformats.org/officeDocument/2006/relationships/customXmlProps" Target="itemProps20.xml"/>
</Relationships>
</file>

<file path=customXml/_rels/item21.xml.rels><?xml version="1.0" encoding="UTF-8"?>
<Relationships xmlns="http://schemas.openxmlformats.org/package/2006/relationships"><Relationship Id="rId1" Type="http://schemas.openxmlformats.org/officeDocument/2006/relationships/customXmlProps" Target="itemProps21.xml"/>
</Relationships>
</file>

<file path=customXml/_rels/item22.xml.rels><?xml version="1.0" encoding="UTF-8"?>
<Relationships xmlns="http://schemas.openxmlformats.org/package/2006/relationships"><Relationship Id="rId1" Type="http://schemas.openxmlformats.org/officeDocument/2006/relationships/customXmlProps" Target="itemProps22.xml"/>
</Relationships>
</file>

<file path=customXml/_rels/item23.xml.rels><?xml version="1.0" encoding="UTF-8"?>
<Relationships xmlns="http://schemas.openxmlformats.org/package/2006/relationships"><Relationship Id="rId1" Type="http://schemas.openxmlformats.org/officeDocument/2006/relationships/customXmlProps" Target="itemProps23.xml"/>
</Relationships>
</file>

<file path=customXml/_rels/item24.xml.rels><?xml version="1.0" encoding="UTF-8"?>
<Relationships xmlns="http://schemas.openxmlformats.org/package/2006/relationships"><Relationship Id="rId1" Type="http://schemas.openxmlformats.org/officeDocument/2006/relationships/customXmlProps" Target="itemProps24.xml"/>
</Relationships>
</file>

<file path=customXml/_rels/item25.xml.rels><?xml version="1.0" encoding="UTF-8"?>
<Relationships xmlns="http://schemas.openxmlformats.org/package/2006/relationships"><Relationship Id="rId1" Type="http://schemas.openxmlformats.org/officeDocument/2006/relationships/customXmlProps" Target="itemProps25.xml"/>
</Relationships>
</file>

<file path=customXml/_rels/item26.xml.rels><?xml version="1.0" encoding="UTF-8"?>
<Relationships xmlns="http://schemas.openxmlformats.org/package/2006/relationships"><Relationship Id="rId1" Type="http://schemas.openxmlformats.org/officeDocument/2006/relationships/customXmlProps" Target="itemProps26.xml"/>
</Relationships>
</file>

<file path=customXml/_rels/item27.xml.rels><?xml version="1.0" encoding="UTF-8"?>
<Relationships xmlns="http://schemas.openxmlformats.org/package/2006/relationships"><Relationship Id="rId1" Type="http://schemas.openxmlformats.org/officeDocument/2006/relationships/customXmlProps" Target="itemProps27.xml"/>
</Relationships>
</file>

<file path=customXml/_rels/item28.xml.rels><?xml version="1.0" encoding="UTF-8"?>
<Relationships xmlns="http://schemas.openxmlformats.org/package/2006/relationships"><Relationship Id="rId1" Type="http://schemas.openxmlformats.org/officeDocument/2006/relationships/customXmlProps" Target="itemProps28.xml"/>
</Relationships>
</file>

<file path=customXml/_rels/item29.xml.rels><?xml version="1.0" encoding="UTF-8"?>
<Relationships xmlns="http://schemas.openxmlformats.org/package/2006/relationships"><Relationship Id="rId1" Type="http://schemas.openxmlformats.org/officeDocument/2006/relationships/customXmlProps" Target="itemProps29.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_rels/item30.xml.rels><?xml version="1.0" encoding="UTF-8"?>
<Relationships xmlns="http://schemas.openxmlformats.org/package/2006/relationships"><Relationship Id="rId1" Type="http://schemas.openxmlformats.org/officeDocument/2006/relationships/customXmlProps" Target="itemProps30.xml"/>
</Relationships>
</file>

<file path=customXml/_rels/item31.xml.rels><?xml version="1.0" encoding="UTF-8"?>
<Relationships xmlns="http://schemas.openxmlformats.org/package/2006/relationships"><Relationship Id="rId1" Type="http://schemas.openxmlformats.org/officeDocument/2006/relationships/customXmlProps" Target="itemProps31.xml"/>
</Relationships>
</file>

<file path=customXml/_rels/item32.xml.rels><?xml version="1.0" encoding="UTF-8"?>
<Relationships xmlns="http://schemas.openxmlformats.org/package/2006/relationships"><Relationship Id="rId1" Type="http://schemas.openxmlformats.org/officeDocument/2006/relationships/customXmlProps" Target="itemProps32.xml"/>
</Relationships>
</file>

<file path=customXml/_rels/item4.xml.rels><?xml version="1.0" encoding="UTF-8"?>
<Relationships xmlns="http://schemas.openxmlformats.org/package/2006/relationships"><Relationship Id="rId1" Type="http://schemas.openxmlformats.org/officeDocument/2006/relationships/customXmlProps" Target="itemProps4.xml"/>
</Relationships>
</file>

<file path=customXml/_rels/item5.xml.rels><?xml version="1.0" encoding="UTF-8"?>
<Relationships xmlns="http://schemas.openxmlformats.org/package/2006/relationships"><Relationship Id="rId1" Type="http://schemas.openxmlformats.org/officeDocument/2006/relationships/customXmlProps" Target="itemProps5.xml"/>
</Relationships>
</file>

<file path=customXml/_rels/item6.xml.rels><?xml version="1.0" encoding="UTF-8"?>
<Relationships xmlns="http://schemas.openxmlformats.org/package/2006/relationships"><Relationship Id="rId1" Type="http://schemas.openxmlformats.org/officeDocument/2006/relationships/customXmlProps" Target="itemProps6.xml"/>
</Relationships>
</file>

<file path=customXml/_rels/item7.xml.rels><?xml version="1.0" encoding="UTF-8"?>
<Relationships xmlns="http://schemas.openxmlformats.org/package/2006/relationships"><Relationship Id="rId1" Type="http://schemas.openxmlformats.org/officeDocument/2006/relationships/customXmlProps" Target="itemProps7.xml"/>
</Relationships>
</file>

<file path=customXml/_rels/item8.xml.rels><?xml version="1.0" encoding="UTF-8"?>
<Relationships xmlns="http://schemas.openxmlformats.org/package/2006/relationships"><Relationship Id="rId1" Type="http://schemas.openxmlformats.org/officeDocument/2006/relationships/customXmlProps" Target="itemProps8.xml"/>
</Relationships>
</file>

<file path=customXml/_rels/item9.xml.rels><?xml version="1.0" encoding="UTF-8"?>
<Relationships xmlns="http://schemas.openxmlformats.org/package/2006/relationships"><Relationship Id="rId1" Type="http://schemas.openxmlformats.org/officeDocument/2006/relationships/customXmlProps" Target="itemProps9.xml"/>
</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008f1bf-a053-4337-80be-e4b898cdfd74">42M3DDNJ2ZYF-416-2131</_dlc_DocId>
    <_dlc_DocIdUrl xmlns="7008f1bf-a053-4337-80be-e4b898cdfd74">
      <Url>https://army.deps.mil/netcom/sites/CMU/CPT155/_layouts/DocIdRedir.aspx?ID=42M3DDNJ2ZYF-416-2131</Url>
      <Description>42M3DDNJ2ZYF-416-2131</Description>
    </_dlc_DocIdUrl>
  </documentManagement>
</p:properties>
</file>

<file path=customXml/item10.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p:properties xmlns:p="http://schemas.microsoft.com/office/2006/metadata/properties" xmlns:xsi="http://www.w3.org/2001/XMLSchema-instance" xmlns:pc="http://schemas.microsoft.com/office/infopath/2007/PartnerControls">
  <documentManagement>
    <_dlc_DocId xmlns="eb92b102-8868-4888-bc21-4ebf83b711c7">JQKN5WCQZJFN-1334830113-587</_dlc_DocId>
    <_dlc_DocIdUrl xmlns="eb92b102-8868-4888-bc21-4ebf83b711c7">
      <Url>https://gko.portal.ng.mil/states/VA/91/126/175thCPT/_layouts/15/DocIdRedir.aspx?ID=JQKN5WCQZJFN-1334830113-587</Url>
      <Description>JQKN5WCQZJFN-1334830113-587</Description>
    </_dlc_DocIdUrl>
  </documentManagement>
</p:properties>
</file>

<file path=customXml/item13.xml><?xml version="1.0" encoding="utf-8"?>
<ct:contentTypeSchema xmlns:ct="http://schemas.microsoft.com/office/2006/metadata/contentType" xmlns:ma="http://schemas.microsoft.com/office/2006/metadata/properties/metaAttributes" ct:_="" ma:_="" ma:contentTypeName="Document" ma:contentTypeID="0x0101004984D93A8F31224EB618094100FDD2F1" ma:contentTypeVersion="3" ma:contentTypeDescription="Create a new document." ma:contentTypeScope="" ma:versionID="18023260ad8e94611a09a9737157fa53">
  <xsd:schema xmlns:xsd="http://www.w3.org/2001/XMLSchema" xmlns:xs="http://www.w3.org/2001/XMLSchema" xmlns:p="http://schemas.microsoft.com/office/2006/metadata/properties" xmlns:ns2="eb92b102-8868-4888-bc21-4ebf83b711c7" targetNamespace="http://schemas.microsoft.com/office/2006/metadata/properties" ma:root="true" ma:fieldsID="3ada3418f6006cfff7fb8ea828029cf1" ns2:_="">
    <xsd:import namespace="eb92b102-8868-4888-bc21-4ebf83b711c7"/>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b102-8868-4888-bc21-4ebf83b711c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p:properties xmlns:p="http://schemas.microsoft.com/office/2006/metadata/properties" xmlns:xsi="http://www.w3.org/2001/XMLSchema-instance" xmlns:pc="http://schemas.microsoft.com/office/infopath/2007/PartnerControls">
  <documentManagement>
    <_dlc_DocId xmlns="eb92b102-8868-4888-bc21-4ebf83b711c7">JQKN5WCQZJFN-1334830113-623</_dlc_DocId>
    <_dlc_DocIdUrl xmlns="eb92b102-8868-4888-bc21-4ebf83b711c7">
      <Url>https://gko.portal.ng.mil/states/VA/91/126/175thCPT/_layouts/15/DocIdRedir.aspx?ID=JQKN5WCQZJFN-1334830113-623</Url>
      <Description>JQKN5WCQZJFN-1334830113-623</Description>
    </_dlc_DocIdUrl>
  </documentManagement>
</p:properties>
</file>

<file path=customXml/item17.xml><?xml version="1.0" encoding="utf-8"?>
<ct:contentTypeSchema xmlns:ct="http://schemas.microsoft.com/office/2006/metadata/contentType" xmlns:ma="http://schemas.microsoft.com/office/2006/metadata/properties/metaAttributes" ct:_="" ma:_="" ma:contentTypeName="Document" ma:contentTypeID="0x0101004984D93A8F31224EB618094100FDD2F1" ma:contentTypeVersion="3" ma:contentTypeDescription="Create a new document." ma:contentTypeScope="" ma:versionID="18023260ad8e94611a09a9737157fa53">
  <xsd:schema xmlns:xsd="http://www.w3.org/2001/XMLSchema" xmlns:xs="http://www.w3.org/2001/XMLSchema" xmlns:p="http://schemas.microsoft.com/office/2006/metadata/properties" xmlns:ns2="eb92b102-8868-4888-bc21-4ebf83b711c7" targetNamespace="http://schemas.microsoft.com/office/2006/metadata/properties" ma:root="true" ma:fieldsID="3ada3418f6006cfff7fb8ea828029cf1" ns2:_="">
    <xsd:import namespace="eb92b102-8868-4888-bc21-4ebf83b711c7"/>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b102-8868-4888-bc21-4ebf83b711c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878987EA7EEA42AD63CA108577A2AA" ma:contentTypeVersion="2" ma:contentTypeDescription="Create a new document." ma:contentTypeScope="" ma:versionID="5c63f39e0e8a4beed6adeebafed361c7">
  <xsd:schema xmlns:xsd="http://www.w3.org/2001/XMLSchema" xmlns:xs="http://www.w3.org/2001/XMLSchema" xmlns:p="http://schemas.microsoft.com/office/2006/metadata/properties" xmlns:ns2="7008f1bf-a053-4337-80be-e4b898cdfd74" targetNamespace="http://schemas.microsoft.com/office/2006/metadata/properties" ma:root="true" ma:fieldsID="fbea3e51ed6ad5b520a20a8e25494c0d" ns2:_="">
    <xsd:import namespace="7008f1bf-a053-4337-80be-e4b898cdfd7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08f1bf-a053-4337-80be-e4b898cdfd7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p:properties xmlns:p="http://schemas.microsoft.com/office/2006/metadata/properties" xmlns:xsi="http://www.w3.org/2001/XMLSchema-instance" xmlns:pc="http://schemas.microsoft.com/office/infopath/2007/PartnerControls">
  <documentManagement>
    <_dlc_DocId xmlns="eb92b102-8868-4888-bc21-4ebf83b711c7">JQKN5WCQZJFN-1334830113-623</_dlc_DocId>
    <_dlc_DocIdUrl xmlns="eb92b102-8868-4888-bc21-4ebf83b711c7">
      <Url>https://gko.portal.ng.mil/states/VA/91/126/175thCPT/_layouts/15/DocIdRedir.aspx?ID=JQKN5WCQZJFN-1334830113-623</Url>
      <Description>JQKN5WCQZJFN-1334830113-623</Description>
    </_dlc_DocIdUrl>
  </documentManagement>
</p:properties>
</file>

<file path=customXml/item21.xml><?xml version="1.0" encoding="utf-8"?>
<ct:contentTypeSchema xmlns:ct="http://schemas.microsoft.com/office/2006/metadata/contentType" xmlns:ma="http://schemas.microsoft.com/office/2006/metadata/properties/metaAttributes" ct:_="" ma:_="" ma:contentTypeName="Document" ma:contentTypeID="0x0101004984D93A8F31224EB618094100FDD2F1" ma:contentTypeVersion="3" ma:contentTypeDescription="Create a new document." ma:contentTypeScope="" ma:versionID="18023260ad8e94611a09a9737157fa53">
  <xsd:schema xmlns:xsd="http://www.w3.org/2001/XMLSchema" xmlns:xs="http://www.w3.org/2001/XMLSchema" xmlns:p="http://schemas.microsoft.com/office/2006/metadata/properties" xmlns:ns2="eb92b102-8868-4888-bc21-4ebf83b711c7" targetNamespace="http://schemas.microsoft.com/office/2006/metadata/properties" ma:root="true" ma:fieldsID="3ada3418f6006cfff7fb8ea828029cf1" ns2:_="">
    <xsd:import namespace="eb92b102-8868-4888-bc21-4ebf83b711c7"/>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b102-8868-4888-bc21-4ebf83b711c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p:properties xmlns:p="http://schemas.microsoft.com/office/2006/metadata/properties" xmlns:xsi="http://www.w3.org/2001/XMLSchema-instance" xmlns:pc="http://schemas.microsoft.com/office/infopath/2007/PartnerControls">
  <documentManagement>
    <_dlc_DocId xmlns="eb92b102-8868-4888-bc21-4ebf83b711c7">JQKN5WCQZJFN-1334830113-623</_dlc_DocId>
    <_dlc_DocIdUrl xmlns="eb92b102-8868-4888-bc21-4ebf83b711c7">
      <Url>https://gko.portal.ng.mil/states/VA/91/126/175thCPT/_layouts/15/DocIdRedir.aspx?ID=JQKN5WCQZJFN-1334830113-623</Url>
      <Description>JQKN5WCQZJFN-1334830113-623</Description>
    </_dlc_DocIdUrl>
  </documentManagement>
</p:properties>
</file>

<file path=customXml/item25.xml><?xml version="1.0" encoding="utf-8"?>
<ct:contentTypeSchema xmlns:ct="http://schemas.microsoft.com/office/2006/metadata/contentType" xmlns:ma="http://schemas.microsoft.com/office/2006/metadata/properties/metaAttributes" ct:_="" ma:_="" ma:contentTypeName="Document" ma:contentTypeID="0x0101004984D93A8F31224EB618094100FDD2F1" ma:contentTypeVersion="3" ma:contentTypeDescription="Create a new document." ma:contentTypeScope="" ma:versionID="18023260ad8e94611a09a9737157fa53">
  <xsd:schema xmlns:xsd="http://www.w3.org/2001/XMLSchema" xmlns:xs="http://www.w3.org/2001/XMLSchema" xmlns:p="http://schemas.microsoft.com/office/2006/metadata/properties" xmlns:ns2="eb92b102-8868-4888-bc21-4ebf83b711c7" targetNamespace="http://schemas.microsoft.com/office/2006/metadata/properties" ma:root="true" ma:fieldsID="3ada3418f6006cfff7fb8ea828029cf1" ns2:_="">
    <xsd:import namespace="eb92b102-8868-4888-bc21-4ebf83b711c7"/>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b102-8868-4888-bc21-4ebf83b711c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p:properties xmlns:p="http://schemas.microsoft.com/office/2006/metadata/properties" xmlns:xsi="http://www.w3.org/2001/XMLSchema-instance" xmlns:pc="http://schemas.microsoft.com/office/infopath/2007/PartnerControls">
  <documentManagement>
    <_dlc_DocId xmlns="eb92b102-8868-4888-bc21-4ebf83b711c7">JQKN5WCQZJFN-1334830113-632</_dlc_DocId>
    <_dlc_DocIdUrl xmlns="eb92b102-8868-4888-bc21-4ebf83b711c7">
      <Url>https://gko.portal.ng.mil/states/VA/91/126/175thCPT/_layouts/15/DocIdRedir.aspx?ID=JQKN5WCQZJFN-1334830113-632</Url>
      <Description>JQKN5WCQZJFN-1334830113-632</Description>
    </_dlc_DocIdUrl>
  </documentManagement>
</p:properties>
</file>

<file path=customXml/item29.xml><?xml version="1.0" encoding="utf-8"?>
<ct:contentTypeSchema xmlns:ct="http://schemas.microsoft.com/office/2006/metadata/contentType" xmlns:ma="http://schemas.microsoft.com/office/2006/metadata/properties/metaAttributes" ct:_="" ma:_="" ma:contentTypeName="Document" ma:contentTypeID="0x0101004984D93A8F31224EB618094100FDD2F1" ma:contentTypeVersion="3" ma:contentTypeDescription="Create a new document." ma:contentTypeScope="" ma:versionID="18023260ad8e94611a09a9737157fa53">
  <xsd:schema xmlns:xsd="http://www.w3.org/2001/XMLSchema" xmlns:xs="http://www.w3.org/2001/XMLSchema" xmlns:p="http://schemas.microsoft.com/office/2006/metadata/properties" xmlns:ns2="eb92b102-8868-4888-bc21-4ebf83b711c7" targetNamespace="http://schemas.microsoft.com/office/2006/metadata/properties" ma:root="true" ma:fieldsID="3ada3418f6006cfff7fb8ea828029cf1" ns2:_="">
    <xsd:import namespace="eb92b102-8868-4888-bc21-4ebf83b711c7"/>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b102-8868-4888-bc21-4ebf83b711c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0.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p:properties xmlns:p="http://schemas.microsoft.com/office/2006/metadata/properties" xmlns:xsi="http://www.w3.org/2001/XMLSchema-instance" xmlns:pc="http://schemas.microsoft.com/office/infopath/2007/PartnerControls">
  <documentManagement>
    <_dlc_DocId xmlns="eb92b102-8868-4888-bc21-4ebf83b711c7">JQKN5WCQZJFN-1334830113-632</_dlc_DocId>
    <_dlc_DocIdUrl xmlns="eb92b102-8868-4888-bc21-4ebf83b711c7">
      <Url>https://gko.portal.ng.mil/states/VA/91/126/175thCPT/_layouts/15/DocIdRedir.aspx?ID=JQKN5WCQZJFN-1334830113-632</Url>
      <Description>JQKN5WCQZJFN-1334830113-632</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4984D93A8F31224EB618094100FDD2F1" ma:contentTypeVersion="3" ma:contentTypeDescription="Create a new document." ma:contentTypeScope="" ma:versionID="18023260ad8e94611a09a9737157fa53">
  <xsd:schema xmlns:xsd="http://www.w3.org/2001/XMLSchema" xmlns:xs="http://www.w3.org/2001/XMLSchema" xmlns:p="http://schemas.microsoft.com/office/2006/metadata/properties" xmlns:ns2="eb92b102-8868-4888-bc21-4ebf83b711c7" targetNamespace="http://schemas.microsoft.com/office/2006/metadata/properties" ma:root="true" ma:fieldsID="3ada3418f6006cfff7fb8ea828029cf1" ns2:_="">
    <xsd:import namespace="eb92b102-8868-4888-bc21-4ebf83b711c7"/>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b102-8868-4888-bc21-4ebf83b711c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p:properties xmlns:p="http://schemas.microsoft.com/office/2006/metadata/properties" xmlns:xsi="http://www.w3.org/2001/XMLSchema-instance" xmlns:pc="http://schemas.microsoft.com/office/infopath/2007/PartnerControls">
  <documentManagement>
    <_dlc_DocId xmlns="eb92b102-8868-4888-bc21-4ebf83b711c7">JQKN5WCQZJFN-1334830113-566</_dlc_DocId>
    <_dlc_DocIdUrl xmlns="eb92b102-8868-4888-bc21-4ebf83b711c7">
      <Url>https://gko.portal.ng.mil/states/VA/91/126/175thCPT/_layouts/15/DocIdRedir.aspx?ID=JQKN5WCQZJFN-1334830113-566</Url>
      <Description>JQKN5WCQZJFN-1334830113-566</Description>
    </_dlc_DocIdUrl>
  </documentManagement>
</p:properties>
</file>

<file path=customXml/item9.xml><?xml version="1.0" encoding="utf-8"?>
<ct:contentTypeSchema xmlns:ct="http://schemas.microsoft.com/office/2006/metadata/contentType" xmlns:ma="http://schemas.microsoft.com/office/2006/metadata/properties/metaAttributes" ct:_="" ma:_="" ma:contentTypeName="Document" ma:contentTypeID="0x0101004984D93A8F31224EB618094100FDD2F1" ma:contentTypeVersion="3" ma:contentTypeDescription="Create a new document." ma:contentTypeScope="" ma:versionID="18023260ad8e94611a09a9737157fa53">
  <xsd:schema xmlns:xsd="http://www.w3.org/2001/XMLSchema" xmlns:xs="http://www.w3.org/2001/XMLSchema" xmlns:p="http://schemas.microsoft.com/office/2006/metadata/properties" xmlns:ns2="eb92b102-8868-4888-bc21-4ebf83b711c7" targetNamespace="http://schemas.microsoft.com/office/2006/metadata/properties" ma:root="true" ma:fieldsID="3ada3418f6006cfff7fb8ea828029cf1" ns2:_="">
    <xsd:import namespace="eb92b102-8868-4888-bc21-4ebf83b711c7"/>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92b102-8868-4888-bc21-4ebf83b711c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F604D91-16E6-4AF6-9B4E-ECAD2456572C}">
  <ds:schemaRefs>
    <ds:schemaRef ds:uri="http://purl.org/dc/terms/"/>
    <ds:schemaRef ds:uri="http://schemas.microsoft.com/office/2006/documentManagement/types"/>
    <ds:schemaRef ds:uri="7008f1bf-a053-4337-80be-e4b898cdfd74"/>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10.xml><?xml version="1.0" encoding="utf-8"?>
<ds:datastoreItem xmlns:ds="http://schemas.openxmlformats.org/officeDocument/2006/customXml" ds:itemID="{5DEBFE18-293F-4E98-BC51-7A10DDA4D7A5}"/>
</file>

<file path=customXml/itemProps11.xml><?xml version="1.0" encoding="utf-8"?>
<ds:datastoreItem xmlns:ds="http://schemas.openxmlformats.org/officeDocument/2006/customXml" ds:itemID="{5069850C-4340-47B1-8C29-A32A32C6DAAC}"/>
</file>

<file path=customXml/itemProps12.xml><?xml version="1.0" encoding="utf-8"?>
<ds:datastoreItem xmlns:ds="http://schemas.openxmlformats.org/officeDocument/2006/customXml" ds:itemID="{6595A1AD-5895-474E-8F88-72312D677BA3}"/>
</file>

<file path=customXml/itemProps13.xml><?xml version="1.0" encoding="utf-8"?>
<ds:datastoreItem xmlns:ds="http://schemas.openxmlformats.org/officeDocument/2006/customXml" ds:itemID="{BD5C3002-D7E1-4B39-B177-1411F4173319}"/>
</file>

<file path=customXml/itemProps14.xml><?xml version="1.0" encoding="utf-8"?>
<ds:datastoreItem xmlns:ds="http://schemas.openxmlformats.org/officeDocument/2006/customXml" ds:itemID="{F6BD9A6C-F9FE-4A00-9778-4CB2A70C59AB}"/>
</file>

<file path=customXml/itemProps15.xml><?xml version="1.0" encoding="utf-8"?>
<ds:datastoreItem xmlns:ds="http://schemas.openxmlformats.org/officeDocument/2006/customXml" ds:itemID="{7F97424F-DE33-45BD-AAB1-D08B0CCAB31D}"/>
</file>

<file path=customXml/itemProps16.xml><?xml version="1.0" encoding="utf-8"?>
<ds:datastoreItem xmlns:ds="http://schemas.openxmlformats.org/officeDocument/2006/customXml" ds:itemID="{22C877A9-11F4-4B77-90AE-8524F8795CD9}"/>
</file>

<file path=customXml/itemProps17.xml><?xml version="1.0" encoding="utf-8"?>
<ds:datastoreItem xmlns:ds="http://schemas.openxmlformats.org/officeDocument/2006/customXml" ds:itemID="{A505604B-B561-47ED-B243-C2B5F136D973}"/>
</file>

<file path=customXml/itemProps18.xml><?xml version="1.0" encoding="utf-8"?>
<ds:datastoreItem xmlns:ds="http://schemas.openxmlformats.org/officeDocument/2006/customXml" ds:itemID="{58697168-17AA-4E0D-84A2-7BC7CB6D3B6A}"/>
</file>

<file path=customXml/itemProps19.xml><?xml version="1.0" encoding="utf-8"?>
<ds:datastoreItem xmlns:ds="http://schemas.openxmlformats.org/officeDocument/2006/customXml" ds:itemID="{EEBF824C-48F7-41B9-B592-D864934BB087}"/>
</file>

<file path=customXml/itemProps2.xml><?xml version="1.0" encoding="utf-8"?>
<ds:datastoreItem xmlns:ds="http://schemas.openxmlformats.org/officeDocument/2006/customXml" ds:itemID="{38248646-14B1-49A4-872B-190D566D1E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08f1bf-a053-4337-80be-e4b898cdfd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9D69382C-5A57-41E8-BFAF-54CFED96CD35}"/>
</file>

<file path=customXml/itemProps21.xml><?xml version="1.0" encoding="utf-8"?>
<ds:datastoreItem xmlns:ds="http://schemas.openxmlformats.org/officeDocument/2006/customXml" ds:itemID="{5068F03E-19F9-4DA0-9BF7-979033F26BDB}"/>
</file>

<file path=customXml/itemProps22.xml><?xml version="1.0" encoding="utf-8"?>
<ds:datastoreItem xmlns:ds="http://schemas.openxmlformats.org/officeDocument/2006/customXml" ds:itemID="{3D22F11B-07B0-4639-B53D-2F1B70C1DB6F}"/>
</file>

<file path=customXml/itemProps23.xml><?xml version="1.0" encoding="utf-8"?>
<ds:datastoreItem xmlns:ds="http://schemas.openxmlformats.org/officeDocument/2006/customXml" ds:itemID="{FF230A07-BC73-4416-B66A-59885B4CA27D}"/>
</file>

<file path=customXml/itemProps24.xml><?xml version="1.0" encoding="utf-8"?>
<ds:datastoreItem xmlns:ds="http://schemas.openxmlformats.org/officeDocument/2006/customXml" ds:itemID="{17B136C0-3A7E-4AD1-84F6-3570B03D1070}"/>
</file>

<file path=customXml/itemProps25.xml><?xml version="1.0" encoding="utf-8"?>
<ds:datastoreItem xmlns:ds="http://schemas.openxmlformats.org/officeDocument/2006/customXml" ds:itemID="{509F3ED1-F923-4000-AC9C-4D9C18755301}"/>
</file>

<file path=customXml/itemProps26.xml><?xml version="1.0" encoding="utf-8"?>
<ds:datastoreItem xmlns:ds="http://schemas.openxmlformats.org/officeDocument/2006/customXml" ds:itemID="{26FEDCD2-6EDB-440E-83D7-E556E7E98712}"/>
</file>

<file path=customXml/itemProps27.xml><?xml version="1.0" encoding="utf-8"?>
<ds:datastoreItem xmlns:ds="http://schemas.openxmlformats.org/officeDocument/2006/customXml" ds:itemID="{080E91CA-FB45-4902-8366-92EAF242CCE8}"/>
</file>

<file path=customXml/itemProps28.xml><?xml version="1.0" encoding="utf-8"?>
<ds:datastoreItem xmlns:ds="http://schemas.openxmlformats.org/officeDocument/2006/customXml" ds:itemID="{A885F62B-EA3A-452D-91FF-BB354B314486}"/>
</file>

<file path=customXml/itemProps29.xml><?xml version="1.0" encoding="utf-8"?>
<ds:datastoreItem xmlns:ds="http://schemas.openxmlformats.org/officeDocument/2006/customXml" ds:itemID="{AAB704A1-4489-42EB-B24B-4B9A3BD6638B}"/>
</file>

<file path=customXml/itemProps3.xml><?xml version="1.0" encoding="utf-8"?>
<ds:datastoreItem xmlns:ds="http://schemas.openxmlformats.org/officeDocument/2006/customXml" ds:itemID="{7FF2E6F4-2E5A-424D-917F-5A856C2CEBA6}">
  <ds:schemaRefs>
    <ds:schemaRef ds:uri="http://schemas.microsoft.com/sharepoint/events"/>
  </ds:schemaRefs>
</ds:datastoreItem>
</file>

<file path=customXml/itemProps30.xml><?xml version="1.0" encoding="utf-8"?>
<ds:datastoreItem xmlns:ds="http://schemas.openxmlformats.org/officeDocument/2006/customXml" ds:itemID="{040432B0-1D76-44C6-B07F-0DCB9EC97B6F}"/>
</file>

<file path=customXml/itemProps31.xml><?xml version="1.0" encoding="utf-8"?>
<ds:datastoreItem xmlns:ds="http://schemas.openxmlformats.org/officeDocument/2006/customXml" ds:itemID="{E9853055-43C1-4C68-932E-AD82B2D29D8D}"/>
</file>

<file path=customXml/itemProps32.xml><?xml version="1.0" encoding="utf-8"?>
<ds:datastoreItem xmlns:ds="http://schemas.openxmlformats.org/officeDocument/2006/customXml" ds:itemID="{37DE8DAC-150B-40F3-82AD-E86F286029A8}"/>
</file>

<file path=customXml/itemProps4.xml><?xml version="1.0" encoding="utf-8"?>
<ds:datastoreItem xmlns:ds="http://schemas.openxmlformats.org/officeDocument/2006/customXml" ds:itemID="{2DD1B969-90CA-465C-8FDD-77A54E399505}">
  <ds:schemaRefs>
    <ds:schemaRef ds:uri="http://schemas.microsoft.com/sharepoint/v3/contenttype/forms"/>
  </ds:schemaRefs>
</ds:datastoreItem>
</file>

<file path=customXml/itemProps5.xml><?xml version="1.0" encoding="utf-8"?>
<ds:datastoreItem xmlns:ds="http://schemas.openxmlformats.org/officeDocument/2006/customXml" ds:itemID="{10557E28-4CD0-49B7-AFEE-F838D8310ABC}"/>
</file>

<file path=customXml/itemProps6.xml><?xml version="1.0" encoding="utf-8"?>
<ds:datastoreItem xmlns:ds="http://schemas.openxmlformats.org/officeDocument/2006/customXml" ds:itemID="{5D35F698-A065-4246-ACF7-D661506E5C8C}"/>
</file>

<file path=customXml/itemProps7.xml><?xml version="1.0" encoding="utf-8"?>
<ds:datastoreItem xmlns:ds="http://schemas.openxmlformats.org/officeDocument/2006/customXml" ds:itemID="{9BD7EF17-9B58-4CC9-B65B-39EE5F142D29}"/>
</file>

<file path=customXml/itemProps8.xml><?xml version="1.0" encoding="utf-8"?>
<ds:datastoreItem xmlns:ds="http://schemas.openxmlformats.org/officeDocument/2006/customXml" ds:itemID="{A4EB2B73-6EC3-4076-A1F2-2FC4D365FA3B}"/>
</file>

<file path=customXml/itemProps9.xml><?xml version="1.0" encoding="utf-8"?>
<ds:datastoreItem xmlns:ds="http://schemas.openxmlformats.org/officeDocument/2006/customXml" ds:itemID="{7304D3B3-E21E-4A6E-96F0-D50C722D1162}"/>
</file>

<file path=docProps/app.xml><?xml version="1.0" encoding="utf-8"?>
<Properties xmlns="http://schemas.openxmlformats.org/officeDocument/2006/extended-properties" xmlns:vt="http://schemas.openxmlformats.org/officeDocument/2006/docPropsVTypes">
  <Template/>
  <TotalTime>2010</TotalTime>
  <Application>LibreOffice/6.3.2.2$Windows_X86_64 LibreOffice_project/98b30e735bda24bc04ab42594c85f7fd8be07b9c</Application>
  <Words>1186</Words>
  <Paragraphs>405</Paragraphs>
  <Company>United States Army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2017-04-17T17:33:10Z</dcterms:created>
  <dc:creator>Sandbox User</dc:creator>
  <dc:description/>
  <dc:language>en-US</dc:language>
  <cp:lastModifiedBy/>
  <cp:lastPrinted>2017-04-19T19:17:10Z</cp:lastPrinted>
  <dcterms:modified xsi:type="dcterms:W3CDTF">2019-10-03T09:51:10Z</dcterms:modified>
  <cp:revision>280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United States Army</vt:lpwstr>
  </property>
  <property fmtid="{D5CDD505-2E9C-101B-9397-08002B2CF9AE}" pid="4" name="ContentTypeId">
    <vt:lpwstr>0x0101004984D93A8F31224EB618094100FDD2F1</vt:lpwstr>
  </property>
  <property fmtid="{D5CDD505-2E9C-101B-9397-08002B2CF9AE}" pid="5" name="HiddenSlides">
    <vt:i4>1</vt:i4>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Notes">
    <vt:i4>2</vt:i4>
  </property>
  <property fmtid="{D5CDD505-2E9C-101B-9397-08002B2CF9AE}" pid="10" name="PresentationFormat">
    <vt:lpwstr>Widescreen</vt:lpwstr>
  </property>
  <property fmtid="{D5CDD505-2E9C-101B-9397-08002B2CF9AE}" pid="11" name="ScaleCrop">
    <vt:bool>0</vt:bool>
  </property>
  <property fmtid="{D5CDD505-2E9C-101B-9397-08002B2CF9AE}" pid="12" name="ShareDoc">
    <vt:bool>0</vt:bool>
  </property>
  <property fmtid="{D5CDD505-2E9C-101B-9397-08002B2CF9AE}" pid="13" name="Slides">
    <vt:i4>19</vt:i4>
  </property>
  <property fmtid="{D5CDD505-2E9C-101B-9397-08002B2CF9AE}" pid="14" name="_dlc_DocIdItemGuid">
    <vt:lpwstr>9f6f52a1-5a31-48a0-92e2-d95bceca61f1</vt:lpwstr>
  </property>
</Properties>
</file>